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14" r:id="rId2"/>
    <p:sldId id="316" r:id="rId3"/>
    <p:sldId id="317" r:id="rId4"/>
    <p:sldId id="318" r:id="rId5"/>
    <p:sldId id="321" r:id="rId6"/>
    <p:sldId id="323" r:id="rId7"/>
    <p:sldId id="331" r:id="rId8"/>
    <p:sldId id="324" r:id="rId9"/>
    <p:sldId id="332" r:id="rId10"/>
    <p:sldId id="325" r:id="rId11"/>
    <p:sldId id="333" r:id="rId12"/>
    <p:sldId id="319" r:id="rId13"/>
    <p:sldId id="32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DFB8E4D-8B4F-4561-991C-556BCA357369}">
          <p14:sldIdLst>
            <p14:sldId id="314"/>
            <p14:sldId id="316"/>
            <p14:sldId id="317"/>
            <p14:sldId id="318"/>
            <p14:sldId id="321"/>
            <p14:sldId id="323"/>
            <p14:sldId id="331"/>
            <p14:sldId id="324"/>
            <p14:sldId id="332"/>
            <p14:sldId id="325"/>
            <p14:sldId id="333"/>
            <p14:sldId id="319"/>
            <p14:sldId id="32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snapToGrid="0">
      <p:cViewPr varScale="1">
        <p:scale>
          <a:sx n="111" d="100"/>
          <a:sy n="111" d="100"/>
        </p:scale>
        <p:origin x="55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57BBE5-3FCB-4467-BC5D-D3F49A636A6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Eastern Illinois University</a:t>
            </a:r>
          </a:p>
        </p:txBody>
      </p:sp>
      <p:sp>
        <p:nvSpPr>
          <p:cNvPr id="3" name="Date Placeholder 2">
            <a:extLst>
              <a:ext uri="{FF2B5EF4-FFF2-40B4-BE49-F238E27FC236}">
                <a16:creationId xmlns:a16="http://schemas.microsoft.com/office/drawing/2014/main" id="{2862B760-7CAC-4381-A03E-3A078333DA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473E4C-D92C-498B-8D3B-63F253D8AC24}" type="datetimeFigureOut">
              <a:rPr lang="en-US" smtClean="0"/>
              <a:t>3/7/2024</a:t>
            </a:fld>
            <a:endParaRPr lang="en-US"/>
          </a:p>
        </p:txBody>
      </p:sp>
      <p:sp>
        <p:nvSpPr>
          <p:cNvPr id="4" name="Footer Placeholder 3">
            <a:extLst>
              <a:ext uri="{FF2B5EF4-FFF2-40B4-BE49-F238E27FC236}">
                <a16:creationId xmlns:a16="http://schemas.microsoft.com/office/drawing/2014/main" id="{5ACE2278-356B-4A6F-A83C-27E0E78813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ADD5F89-3046-4B44-B37C-08F43674EA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ACCCED-F753-43B8-B036-FD1454B1711C}" type="slidenum">
              <a:rPr lang="en-US" smtClean="0"/>
              <a:t>‹#›</a:t>
            </a:fld>
            <a:endParaRPr lang="en-US"/>
          </a:p>
        </p:txBody>
      </p:sp>
    </p:spTree>
    <p:extLst>
      <p:ext uri="{BB962C8B-B14F-4D97-AF65-F5344CB8AC3E}">
        <p14:creationId xmlns:p14="http://schemas.microsoft.com/office/powerpoint/2010/main" val="27607371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Eastern Illinois University</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2490F-76ED-4020-A43C-30D3D771EB3E}" type="datetimeFigureOut">
              <a:rPr lang="en-US" smtClean="0"/>
              <a:t>3/7/2024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06EAE0-6C0C-4766-B9E3-CD9023F2B589}" type="slidenum">
              <a:rPr lang="en-US" smtClean="0"/>
              <a:t>‹#›</a:t>
            </a:fld>
            <a:endParaRPr lang="en-US"/>
          </a:p>
        </p:txBody>
      </p:sp>
    </p:spTree>
    <p:extLst>
      <p:ext uri="{BB962C8B-B14F-4D97-AF65-F5344CB8AC3E}">
        <p14:creationId xmlns:p14="http://schemas.microsoft.com/office/powerpoint/2010/main" val="45750958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TES supports the educational mission of the University by providing high quality testing, exam scoring, evaluation and survey services for faculty, students, and staff. In addition, TES provides testing services to the local community. Services for all constituents are provided in a professional, secure and accessible environment that supports academic success.</a:t>
            </a:r>
          </a:p>
          <a:p>
            <a:endParaRPr lang="en-US">
              <a:cs typeface="Calibri"/>
            </a:endParaRPr>
          </a:p>
        </p:txBody>
      </p:sp>
      <p:sp>
        <p:nvSpPr>
          <p:cNvPr id="5" name="Header Placeholder 4">
            <a:extLst>
              <a:ext uri="{FF2B5EF4-FFF2-40B4-BE49-F238E27FC236}">
                <a16:creationId xmlns:a16="http://schemas.microsoft.com/office/drawing/2014/main" id="{743D0805-5FF0-4F0F-B229-37FF2597AB47}"/>
              </a:ext>
            </a:extLst>
          </p:cNvPr>
          <p:cNvSpPr>
            <a:spLocks noGrp="1"/>
          </p:cNvSpPr>
          <p:nvPr>
            <p:ph type="hdr" sz="quarter"/>
          </p:nvPr>
        </p:nvSpPr>
        <p:spPr/>
        <p:txBody>
          <a:bodyPr/>
          <a:lstStyle/>
          <a:p>
            <a:r>
              <a:rPr lang="en-US"/>
              <a:t>Eastern Illinois University</a:t>
            </a:r>
          </a:p>
        </p:txBody>
      </p:sp>
    </p:spTree>
    <p:extLst>
      <p:ext uri="{BB962C8B-B14F-4D97-AF65-F5344CB8AC3E}">
        <p14:creationId xmlns:p14="http://schemas.microsoft.com/office/powerpoint/2010/main" val="328518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1F533-3AEA-4019-8634-045878F607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C27229-D116-4DD5-A7B1-3C14E72A4E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925514-FCF3-4555-B3F2-8177353A5696}"/>
              </a:ext>
            </a:extLst>
          </p:cNvPr>
          <p:cNvSpPr>
            <a:spLocks noGrp="1"/>
          </p:cNvSpPr>
          <p:nvPr>
            <p:ph type="dt" sz="half" idx="10"/>
          </p:nvPr>
        </p:nvSpPr>
        <p:spPr/>
        <p:txBody>
          <a:bodyPr/>
          <a:lstStyle/>
          <a:p>
            <a:fld id="{6C2147B0-94A5-40AB-A496-7AA3600E9ADC}" type="datetime1">
              <a:rPr lang="en-US" smtClean="0"/>
              <a:t>3/7/2024</a:t>
            </a:fld>
            <a:endParaRPr lang="en-US"/>
          </a:p>
        </p:txBody>
      </p:sp>
      <p:sp>
        <p:nvSpPr>
          <p:cNvPr id="5" name="Footer Placeholder 4">
            <a:extLst>
              <a:ext uri="{FF2B5EF4-FFF2-40B4-BE49-F238E27FC236}">
                <a16:creationId xmlns:a16="http://schemas.microsoft.com/office/drawing/2014/main" id="{C1765AB6-D197-4271-89CA-4652667869F1}"/>
              </a:ext>
            </a:extLst>
          </p:cNvPr>
          <p:cNvSpPr>
            <a:spLocks noGrp="1"/>
          </p:cNvSpPr>
          <p:nvPr>
            <p:ph type="ftr" sz="quarter" idx="11"/>
          </p:nvPr>
        </p:nvSpPr>
        <p:spPr/>
        <p:txBody>
          <a:bodyPr/>
          <a:lstStyle/>
          <a:p>
            <a:r>
              <a:rPr lang="en-US"/>
              <a:t>Easter Ilinois University</a:t>
            </a:r>
          </a:p>
        </p:txBody>
      </p:sp>
      <p:sp>
        <p:nvSpPr>
          <p:cNvPr id="6" name="Slide Number Placeholder 5">
            <a:extLst>
              <a:ext uri="{FF2B5EF4-FFF2-40B4-BE49-F238E27FC236}">
                <a16:creationId xmlns:a16="http://schemas.microsoft.com/office/drawing/2014/main" id="{FF845C1C-0CB2-4144-A44C-0B1BC8BA3543}"/>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47345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6576-DD03-46F2-BBCE-22C1861388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82D5F4-F953-4A19-B3F6-FB4FC8775B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3AE90-2F7B-4488-AB9E-2DBE56413442}"/>
              </a:ext>
            </a:extLst>
          </p:cNvPr>
          <p:cNvSpPr>
            <a:spLocks noGrp="1"/>
          </p:cNvSpPr>
          <p:nvPr>
            <p:ph type="dt" sz="half" idx="10"/>
          </p:nvPr>
        </p:nvSpPr>
        <p:spPr/>
        <p:txBody>
          <a:bodyPr/>
          <a:lstStyle/>
          <a:p>
            <a:fld id="{F5FE6389-8CC2-4588-85DB-7664F006F3EE}" type="datetime1">
              <a:rPr lang="en-US" smtClean="0"/>
              <a:t>3/7/2024</a:t>
            </a:fld>
            <a:endParaRPr lang="en-US"/>
          </a:p>
        </p:txBody>
      </p:sp>
      <p:sp>
        <p:nvSpPr>
          <p:cNvPr id="5" name="Footer Placeholder 4">
            <a:extLst>
              <a:ext uri="{FF2B5EF4-FFF2-40B4-BE49-F238E27FC236}">
                <a16:creationId xmlns:a16="http://schemas.microsoft.com/office/drawing/2014/main" id="{A4B9A0D1-FB78-4E66-AABF-241B6AA1AEC9}"/>
              </a:ext>
            </a:extLst>
          </p:cNvPr>
          <p:cNvSpPr>
            <a:spLocks noGrp="1"/>
          </p:cNvSpPr>
          <p:nvPr>
            <p:ph type="ftr" sz="quarter" idx="11"/>
          </p:nvPr>
        </p:nvSpPr>
        <p:spPr/>
        <p:txBody>
          <a:bodyPr/>
          <a:lstStyle/>
          <a:p>
            <a:r>
              <a:rPr lang="en-US"/>
              <a:t>Easter Ilinois University</a:t>
            </a:r>
          </a:p>
        </p:txBody>
      </p:sp>
      <p:sp>
        <p:nvSpPr>
          <p:cNvPr id="6" name="Slide Number Placeholder 5">
            <a:extLst>
              <a:ext uri="{FF2B5EF4-FFF2-40B4-BE49-F238E27FC236}">
                <a16:creationId xmlns:a16="http://schemas.microsoft.com/office/drawing/2014/main" id="{C7E4B88A-EF51-4636-8770-D67F5D2CBC6E}"/>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23782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D0606E-6573-44FD-B7AA-C3E7A195F8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242F90-480F-47DC-9C4F-94A0A205CD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44AAE5-C8DB-4C0C-829F-41322F6AE2BB}"/>
              </a:ext>
            </a:extLst>
          </p:cNvPr>
          <p:cNvSpPr>
            <a:spLocks noGrp="1"/>
          </p:cNvSpPr>
          <p:nvPr>
            <p:ph type="dt" sz="half" idx="10"/>
          </p:nvPr>
        </p:nvSpPr>
        <p:spPr/>
        <p:txBody>
          <a:bodyPr/>
          <a:lstStyle/>
          <a:p>
            <a:fld id="{E7C32D2C-90B2-4D3D-A6F2-35A54DBF8987}" type="datetime1">
              <a:rPr lang="en-US" smtClean="0"/>
              <a:t>3/7/2024</a:t>
            </a:fld>
            <a:endParaRPr lang="en-US"/>
          </a:p>
        </p:txBody>
      </p:sp>
      <p:sp>
        <p:nvSpPr>
          <p:cNvPr id="5" name="Footer Placeholder 4">
            <a:extLst>
              <a:ext uri="{FF2B5EF4-FFF2-40B4-BE49-F238E27FC236}">
                <a16:creationId xmlns:a16="http://schemas.microsoft.com/office/drawing/2014/main" id="{25E66752-CF67-4449-B8C2-D5278E558527}"/>
              </a:ext>
            </a:extLst>
          </p:cNvPr>
          <p:cNvSpPr>
            <a:spLocks noGrp="1"/>
          </p:cNvSpPr>
          <p:nvPr>
            <p:ph type="ftr" sz="quarter" idx="11"/>
          </p:nvPr>
        </p:nvSpPr>
        <p:spPr/>
        <p:txBody>
          <a:bodyPr/>
          <a:lstStyle/>
          <a:p>
            <a:r>
              <a:rPr lang="en-US"/>
              <a:t>Easter Ilinois University</a:t>
            </a:r>
          </a:p>
        </p:txBody>
      </p:sp>
      <p:sp>
        <p:nvSpPr>
          <p:cNvPr id="6" name="Slide Number Placeholder 5">
            <a:extLst>
              <a:ext uri="{FF2B5EF4-FFF2-40B4-BE49-F238E27FC236}">
                <a16:creationId xmlns:a16="http://schemas.microsoft.com/office/drawing/2014/main" id="{2ED22477-3DF1-4554-98D9-53575FFFDBB7}"/>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47422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204CF-B95B-4E19-9E57-51F7C7A2EF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D73749-0DC9-429E-8CDB-9EBC43635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18994-2074-46D1-9B0A-C45A272EC13D}"/>
              </a:ext>
            </a:extLst>
          </p:cNvPr>
          <p:cNvSpPr>
            <a:spLocks noGrp="1"/>
          </p:cNvSpPr>
          <p:nvPr>
            <p:ph type="dt" sz="half" idx="10"/>
          </p:nvPr>
        </p:nvSpPr>
        <p:spPr/>
        <p:txBody>
          <a:bodyPr/>
          <a:lstStyle/>
          <a:p>
            <a:fld id="{0D81470D-0799-4FEA-A37E-510EA0E59E70}" type="datetime1">
              <a:rPr lang="en-US" smtClean="0"/>
              <a:t>3/7/2024</a:t>
            </a:fld>
            <a:endParaRPr lang="en-US"/>
          </a:p>
        </p:txBody>
      </p:sp>
      <p:sp>
        <p:nvSpPr>
          <p:cNvPr id="5" name="Footer Placeholder 4">
            <a:extLst>
              <a:ext uri="{FF2B5EF4-FFF2-40B4-BE49-F238E27FC236}">
                <a16:creationId xmlns:a16="http://schemas.microsoft.com/office/drawing/2014/main" id="{A7D6AEE6-DB0B-4215-8A61-40035589A896}"/>
              </a:ext>
            </a:extLst>
          </p:cNvPr>
          <p:cNvSpPr>
            <a:spLocks noGrp="1"/>
          </p:cNvSpPr>
          <p:nvPr>
            <p:ph type="ftr" sz="quarter" idx="11"/>
          </p:nvPr>
        </p:nvSpPr>
        <p:spPr/>
        <p:txBody>
          <a:bodyPr/>
          <a:lstStyle/>
          <a:p>
            <a:r>
              <a:rPr lang="en-US"/>
              <a:t>Easter Ilinois University</a:t>
            </a:r>
          </a:p>
        </p:txBody>
      </p:sp>
      <p:sp>
        <p:nvSpPr>
          <p:cNvPr id="6" name="Slide Number Placeholder 5">
            <a:extLst>
              <a:ext uri="{FF2B5EF4-FFF2-40B4-BE49-F238E27FC236}">
                <a16:creationId xmlns:a16="http://schemas.microsoft.com/office/drawing/2014/main" id="{776A6F0F-F047-4E9B-AB05-EC0AC363D4FB}"/>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113775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5932-BA3E-495E-8C21-98269F95A7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F427C6-B4B5-4BF9-A7FA-3B76E2E9E5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B7512C-5F76-4A9B-99D7-CA9E2F8B1A20}"/>
              </a:ext>
            </a:extLst>
          </p:cNvPr>
          <p:cNvSpPr>
            <a:spLocks noGrp="1"/>
          </p:cNvSpPr>
          <p:nvPr>
            <p:ph type="dt" sz="half" idx="10"/>
          </p:nvPr>
        </p:nvSpPr>
        <p:spPr/>
        <p:txBody>
          <a:bodyPr/>
          <a:lstStyle/>
          <a:p>
            <a:fld id="{2F83A9C9-FF3B-44B9-A162-C92C5F1842EA}" type="datetime1">
              <a:rPr lang="en-US" smtClean="0"/>
              <a:t>3/7/2024</a:t>
            </a:fld>
            <a:endParaRPr lang="en-US"/>
          </a:p>
        </p:txBody>
      </p:sp>
      <p:sp>
        <p:nvSpPr>
          <p:cNvPr id="5" name="Footer Placeholder 4">
            <a:extLst>
              <a:ext uri="{FF2B5EF4-FFF2-40B4-BE49-F238E27FC236}">
                <a16:creationId xmlns:a16="http://schemas.microsoft.com/office/drawing/2014/main" id="{CD3ED7E8-D6CE-4C42-A61D-EC285F872608}"/>
              </a:ext>
            </a:extLst>
          </p:cNvPr>
          <p:cNvSpPr>
            <a:spLocks noGrp="1"/>
          </p:cNvSpPr>
          <p:nvPr>
            <p:ph type="ftr" sz="quarter" idx="11"/>
          </p:nvPr>
        </p:nvSpPr>
        <p:spPr/>
        <p:txBody>
          <a:bodyPr/>
          <a:lstStyle/>
          <a:p>
            <a:r>
              <a:rPr lang="en-US"/>
              <a:t>Easter Ilinois University</a:t>
            </a:r>
          </a:p>
        </p:txBody>
      </p:sp>
      <p:sp>
        <p:nvSpPr>
          <p:cNvPr id="6" name="Slide Number Placeholder 5">
            <a:extLst>
              <a:ext uri="{FF2B5EF4-FFF2-40B4-BE49-F238E27FC236}">
                <a16:creationId xmlns:a16="http://schemas.microsoft.com/office/drawing/2014/main" id="{72D7E351-0C0F-4307-82A0-9BCE797975C4}"/>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122743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E5CA0-46E4-4C86-A5B1-5B6A5FA472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7F25C-805E-4372-AE80-B8C92D80CB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B5C9A1-6DA9-4D07-99B4-D533F6C3A1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C935BD-8AAF-4604-A406-C79844B58C19}"/>
              </a:ext>
            </a:extLst>
          </p:cNvPr>
          <p:cNvSpPr>
            <a:spLocks noGrp="1"/>
          </p:cNvSpPr>
          <p:nvPr>
            <p:ph type="dt" sz="half" idx="10"/>
          </p:nvPr>
        </p:nvSpPr>
        <p:spPr/>
        <p:txBody>
          <a:bodyPr/>
          <a:lstStyle/>
          <a:p>
            <a:fld id="{81637446-DF36-4882-840F-76E55CD69EE2}" type="datetime1">
              <a:rPr lang="en-US" smtClean="0"/>
              <a:t>3/7/2024</a:t>
            </a:fld>
            <a:endParaRPr lang="en-US"/>
          </a:p>
        </p:txBody>
      </p:sp>
      <p:sp>
        <p:nvSpPr>
          <p:cNvPr id="6" name="Footer Placeholder 5">
            <a:extLst>
              <a:ext uri="{FF2B5EF4-FFF2-40B4-BE49-F238E27FC236}">
                <a16:creationId xmlns:a16="http://schemas.microsoft.com/office/drawing/2014/main" id="{4F31CD2F-852B-4E6F-BF1A-BEB82920C1A6}"/>
              </a:ext>
            </a:extLst>
          </p:cNvPr>
          <p:cNvSpPr>
            <a:spLocks noGrp="1"/>
          </p:cNvSpPr>
          <p:nvPr>
            <p:ph type="ftr" sz="quarter" idx="11"/>
          </p:nvPr>
        </p:nvSpPr>
        <p:spPr/>
        <p:txBody>
          <a:bodyPr/>
          <a:lstStyle/>
          <a:p>
            <a:r>
              <a:rPr lang="en-US"/>
              <a:t>Easter Ilinois University</a:t>
            </a:r>
          </a:p>
        </p:txBody>
      </p:sp>
      <p:sp>
        <p:nvSpPr>
          <p:cNvPr id="7" name="Slide Number Placeholder 6">
            <a:extLst>
              <a:ext uri="{FF2B5EF4-FFF2-40B4-BE49-F238E27FC236}">
                <a16:creationId xmlns:a16="http://schemas.microsoft.com/office/drawing/2014/main" id="{483642BF-BE27-475F-A1A4-B88A4C8ABF36}"/>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35011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9850-D57B-47A5-93EA-7ADEACFF9A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F2D3E-38AC-4237-B8D1-8BC332986D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D939C6-D324-4E99-8108-A886F6723E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985B3C-CF9A-442A-A95C-52F9D6D555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E1B331F-4BF2-4E7F-AB2E-F108B86C5D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453C46-9E13-4D3C-B893-8C512E0EA1F7}"/>
              </a:ext>
            </a:extLst>
          </p:cNvPr>
          <p:cNvSpPr>
            <a:spLocks noGrp="1"/>
          </p:cNvSpPr>
          <p:nvPr>
            <p:ph type="dt" sz="half" idx="10"/>
          </p:nvPr>
        </p:nvSpPr>
        <p:spPr/>
        <p:txBody>
          <a:bodyPr/>
          <a:lstStyle/>
          <a:p>
            <a:fld id="{A6D8027B-C410-4D65-A7EB-48C737DB9BEB}" type="datetime1">
              <a:rPr lang="en-US" smtClean="0"/>
              <a:t>3/7/2024</a:t>
            </a:fld>
            <a:endParaRPr lang="en-US"/>
          </a:p>
        </p:txBody>
      </p:sp>
      <p:sp>
        <p:nvSpPr>
          <p:cNvPr id="8" name="Footer Placeholder 7">
            <a:extLst>
              <a:ext uri="{FF2B5EF4-FFF2-40B4-BE49-F238E27FC236}">
                <a16:creationId xmlns:a16="http://schemas.microsoft.com/office/drawing/2014/main" id="{CD0F47D0-E229-4AC6-A177-A9B8E1519132}"/>
              </a:ext>
            </a:extLst>
          </p:cNvPr>
          <p:cNvSpPr>
            <a:spLocks noGrp="1"/>
          </p:cNvSpPr>
          <p:nvPr>
            <p:ph type="ftr" sz="quarter" idx="11"/>
          </p:nvPr>
        </p:nvSpPr>
        <p:spPr/>
        <p:txBody>
          <a:bodyPr/>
          <a:lstStyle/>
          <a:p>
            <a:r>
              <a:rPr lang="en-US"/>
              <a:t>Easter Ilinois University</a:t>
            </a:r>
          </a:p>
        </p:txBody>
      </p:sp>
      <p:sp>
        <p:nvSpPr>
          <p:cNvPr id="9" name="Slide Number Placeholder 8">
            <a:extLst>
              <a:ext uri="{FF2B5EF4-FFF2-40B4-BE49-F238E27FC236}">
                <a16:creationId xmlns:a16="http://schemas.microsoft.com/office/drawing/2014/main" id="{74E047AC-E914-46AC-9C27-7B480F1DEC05}"/>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2340322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7C4D6-65A0-450E-9054-2489035B3A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AC40F3-3349-4FBB-9CE5-3514C3AFA334}"/>
              </a:ext>
            </a:extLst>
          </p:cNvPr>
          <p:cNvSpPr>
            <a:spLocks noGrp="1"/>
          </p:cNvSpPr>
          <p:nvPr>
            <p:ph type="dt" sz="half" idx="10"/>
          </p:nvPr>
        </p:nvSpPr>
        <p:spPr/>
        <p:txBody>
          <a:bodyPr/>
          <a:lstStyle/>
          <a:p>
            <a:fld id="{27B0620B-CB7B-4FFB-A119-B79B67D41241}" type="datetime1">
              <a:rPr lang="en-US" smtClean="0"/>
              <a:t>3/7/2024</a:t>
            </a:fld>
            <a:endParaRPr lang="en-US"/>
          </a:p>
        </p:txBody>
      </p:sp>
      <p:sp>
        <p:nvSpPr>
          <p:cNvPr id="4" name="Footer Placeholder 3">
            <a:extLst>
              <a:ext uri="{FF2B5EF4-FFF2-40B4-BE49-F238E27FC236}">
                <a16:creationId xmlns:a16="http://schemas.microsoft.com/office/drawing/2014/main" id="{11984E34-2202-4443-A1B7-2D743DBEB0DA}"/>
              </a:ext>
            </a:extLst>
          </p:cNvPr>
          <p:cNvSpPr>
            <a:spLocks noGrp="1"/>
          </p:cNvSpPr>
          <p:nvPr>
            <p:ph type="ftr" sz="quarter" idx="11"/>
          </p:nvPr>
        </p:nvSpPr>
        <p:spPr/>
        <p:txBody>
          <a:bodyPr/>
          <a:lstStyle/>
          <a:p>
            <a:r>
              <a:rPr lang="en-US"/>
              <a:t>Easter Ilinois University</a:t>
            </a:r>
          </a:p>
        </p:txBody>
      </p:sp>
      <p:sp>
        <p:nvSpPr>
          <p:cNvPr id="5" name="Slide Number Placeholder 4">
            <a:extLst>
              <a:ext uri="{FF2B5EF4-FFF2-40B4-BE49-F238E27FC236}">
                <a16:creationId xmlns:a16="http://schemas.microsoft.com/office/drawing/2014/main" id="{3C5ED142-84CC-4B83-AC8A-AFC5C84BDC42}"/>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140980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8ABAAD-1169-4C26-B604-F29E827B8A9A}"/>
              </a:ext>
            </a:extLst>
          </p:cNvPr>
          <p:cNvSpPr>
            <a:spLocks noGrp="1"/>
          </p:cNvSpPr>
          <p:nvPr>
            <p:ph type="dt" sz="half" idx="10"/>
          </p:nvPr>
        </p:nvSpPr>
        <p:spPr/>
        <p:txBody>
          <a:bodyPr/>
          <a:lstStyle/>
          <a:p>
            <a:fld id="{E756F13B-1FC0-4A14-9403-3D84FC421C31}" type="datetime1">
              <a:rPr lang="en-US" smtClean="0"/>
              <a:t>3/7/2024</a:t>
            </a:fld>
            <a:endParaRPr lang="en-US"/>
          </a:p>
        </p:txBody>
      </p:sp>
      <p:sp>
        <p:nvSpPr>
          <p:cNvPr id="3" name="Footer Placeholder 2">
            <a:extLst>
              <a:ext uri="{FF2B5EF4-FFF2-40B4-BE49-F238E27FC236}">
                <a16:creationId xmlns:a16="http://schemas.microsoft.com/office/drawing/2014/main" id="{CDFA46FB-239E-45B4-95B9-9C083AA886A2}"/>
              </a:ext>
            </a:extLst>
          </p:cNvPr>
          <p:cNvSpPr>
            <a:spLocks noGrp="1"/>
          </p:cNvSpPr>
          <p:nvPr>
            <p:ph type="ftr" sz="quarter" idx="11"/>
          </p:nvPr>
        </p:nvSpPr>
        <p:spPr/>
        <p:txBody>
          <a:bodyPr/>
          <a:lstStyle/>
          <a:p>
            <a:r>
              <a:rPr lang="en-US"/>
              <a:t>Easter Ilinois University</a:t>
            </a:r>
          </a:p>
        </p:txBody>
      </p:sp>
      <p:sp>
        <p:nvSpPr>
          <p:cNvPr id="4" name="Slide Number Placeholder 3">
            <a:extLst>
              <a:ext uri="{FF2B5EF4-FFF2-40B4-BE49-F238E27FC236}">
                <a16:creationId xmlns:a16="http://schemas.microsoft.com/office/drawing/2014/main" id="{6176AE42-8264-473B-B969-E13054BF8723}"/>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346229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FA99-87D3-4992-8883-BB73973182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C7E6C6-7B9F-4A72-8A6C-6784459B25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74C4B6-6F1D-4A27-9C97-804631EBC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B16155-DBA5-4E50-A0EB-AC3C9FC7AFD2}"/>
              </a:ext>
            </a:extLst>
          </p:cNvPr>
          <p:cNvSpPr>
            <a:spLocks noGrp="1"/>
          </p:cNvSpPr>
          <p:nvPr>
            <p:ph type="dt" sz="half" idx="10"/>
          </p:nvPr>
        </p:nvSpPr>
        <p:spPr/>
        <p:txBody>
          <a:bodyPr/>
          <a:lstStyle/>
          <a:p>
            <a:fld id="{45A604F8-2F0D-47E5-A789-440FCF5AA8ED}" type="datetime1">
              <a:rPr lang="en-US" smtClean="0"/>
              <a:t>3/7/2024</a:t>
            </a:fld>
            <a:endParaRPr lang="en-US"/>
          </a:p>
        </p:txBody>
      </p:sp>
      <p:sp>
        <p:nvSpPr>
          <p:cNvPr id="6" name="Footer Placeholder 5">
            <a:extLst>
              <a:ext uri="{FF2B5EF4-FFF2-40B4-BE49-F238E27FC236}">
                <a16:creationId xmlns:a16="http://schemas.microsoft.com/office/drawing/2014/main" id="{199A276C-6FDE-4A3F-AA54-621894289CE5}"/>
              </a:ext>
            </a:extLst>
          </p:cNvPr>
          <p:cNvSpPr>
            <a:spLocks noGrp="1"/>
          </p:cNvSpPr>
          <p:nvPr>
            <p:ph type="ftr" sz="quarter" idx="11"/>
          </p:nvPr>
        </p:nvSpPr>
        <p:spPr/>
        <p:txBody>
          <a:bodyPr/>
          <a:lstStyle/>
          <a:p>
            <a:r>
              <a:rPr lang="en-US"/>
              <a:t>Easter Ilinois University</a:t>
            </a:r>
          </a:p>
        </p:txBody>
      </p:sp>
      <p:sp>
        <p:nvSpPr>
          <p:cNvPr id="7" name="Slide Number Placeholder 6">
            <a:extLst>
              <a:ext uri="{FF2B5EF4-FFF2-40B4-BE49-F238E27FC236}">
                <a16:creationId xmlns:a16="http://schemas.microsoft.com/office/drawing/2014/main" id="{FB059081-4106-40A7-96DB-702E87D44298}"/>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2457180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5B528-7170-480C-B22C-3B5E0703E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BE9B62-542D-4C74-803D-E8F5390BD3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63ABEC-5555-40B2-AF0E-4F04316FDB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3C9EF2-5301-40BD-846D-5237F95D1638}"/>
              </a:ext>
            </a:extLst>
          </p:cNvPr>
          <p:cNvSpPr>
            <a:spLocks noGrp="1"/>
          </p:cNvSpPr>
          <p:nvPr>
            <p:ph type="dt" sz="half" idx="10"/>
          </p:nvPr>
        </p:nvSpPr>
        <p:spPr/>
        <p:txBody>
          <a:bodyPr/>
          <a:lstStyle/>
          <a:p>
            <a:fld id="{450B458C-8983-488A-BD65-6E2F94B3A421}" type="datetime1">
              <a:rPr lang="en-US" smtClean="0"/>
              <a:t>3/7/2024</a:t>
            </a:fld>
            <a:endParaRPr lang="en-US"/>
          </a:p>
        </p:txBody>
      </p:sp>
      <p:sp>
        <p:nvSpPr>
          <p:cNvPr id="6" name="Footer Placeholder 5">
            <a:extLst>
              <a:ext uri="{FF2B5EF4-FFF2-40B4-BE49-F238E27FC236}">
                <a16:creationId xmlns:a16="http://schemas.microsoft.com/office/drawing/2014/main" id="{D15BE3AB-AD2A-43DB-9923-1EA32DE6F53D}"/>
              </a:ext>
            </a:extLst>
          </p:cNvPr>
          <p:cNvSpPr>
            <a:spLocks noGrp="1"/>
          </p:cNvSpPr>
          <p:nvPr>
            <p:ph type="ftr" sz="quarter" idx="11"/>
          </p:nvPr>
        </p:nvSpPr>
        <p:spPr/>
        <p:txBody>
          <a:bodyPr/>
          <a:lstStyle/>
          <a:p>
            <a:r>
              <a:rPr lang="en-US"/>
              <a:t>Easter Ilinois University</a:t>
            </a:r>
          </a:p>
        </p:txBody>
      </p:sp>
      <p:sp>
        <p:nvSpPr>
          <p:cNvPr id="7" name="Slide Number Placeholder 6">
            <a:extLst>
              <a:ext uri="{FF2B5EF4-FFF2-40B4-BE49-F238E27FC236}">
                <a16:creationId xmlns:a16="http://schemas.microsoft.com/office/drawing/2014/main" id="{8CFF637C-22CC-4E5B-835B-485FE6FD1C3A}"/>
              </a:ext>
            </a:extLst>
          </p:cNvPr>
          <p:cNvSpPr>
            <a:spLocks noGrp="1"/>
          </p:cNvSpPr>
          <p:nvPr>
            <p:ph type="sldNum" sz="quarter" idx="12"/>
          </p:nvPr>
        </p:nvSpPr>
        <p:spPr/>
        <p:txBody>
          <a:bodyPr/>
          <a:lstStyle/>
          <a:p>
            <a:fld id="{263D748F-F82D-4EBD-A468-1628A6B62DB0}" type="slidenum">
              <a:rPr lang="en-US" smtClean="0"/>
              <a:t>‹#›</a:t>
            </a:fld>
            <a:endParaRPr lang="en-US"/>
          </a:p>
        </p:txBody>
      </p:sp>
    </p:spTree>
    <p:extLst>
      <p:ext uri="{BB962C8B-B14F-4D97-AF65-F5344CB8AC3E}">
        <p14:creationId xmlns:p14="http://schemas.microsoft.com/office/powerpoint/2010/main" val="404813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1B7D7-C756-4E77-B30F-D78DDBFC53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C68878-19EE-4B1F-BDEE-BEA200516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448DEF-99EB-4ED3-B7D4-417D1E6FD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16C80-63EC-4CDE-B21B-6A9220575559}" type="datetime1">
              <a:rPr lang="en-US" smtClean="0"/>
              <a:t>3/7/2024</a:t>
            </a:fld>
            <a:endParaRPr lang="en-US"/>
          </a:p>
        </p:txBody>
      </p:sp>
      <p:sp>
        <p:nvSpPr>
          <p:cNvPr id="5" name="Footer Placeholder 4">
            <a:extLst>
              <a:ext uri="{FF2B5EF4-FFF2-40B4-BE49-F238E27FC236}">
                <a16:creationId xmlns:a16="http://schemas.microsoft.com/office/drawing/2014/main" id="{AEBDC322-0D9B-4793-B767-7B6E4C1B15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Easter Ilinois University</a:t>
            </a:r>
          </a:p>
        </p:txBody>
      </p:sp>
      <p:sp>
        <p:nvSpPr>
          <p:cNvPr id="6" name="Slide Number Placeholder 5">
            <a:extLst>
              <a:ext uri="{FF2B5EF4-FFF2-40B4-BE49-F238E27FC236}">
                <a16:creationId xmlns:a16="http://schemas.microsoft.com/office/drawing/2014/main" id="{D4E51662-A82C-4582-829C-8B32092688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D748F-F82D-4EBD-A468-1628A6B62DB0}" type="slidenum">
              <a:rPr lang="en-US" smtClean="0"/>
              <a:t>‹#›</a:t>
            </a:fld>
            <a:endParaRPr lang="en-US"/>
          </a:p>
        </p:txBody>
      </p:sp>
    </p:spTree>
    <p:extLst>
      <p:ext uri="{BB962C8B-B14F-4D97-AF65-F5344CB8AC3E}">
        <p14:creationId xmlns:p14="http://schemas.microsoft.com/office/powerpoint/2010/main" val="241898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mailto:cegossett@eiu.edu" TargetMode="External"/><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hyperlink" Target="mailto:djcoartney@eiu.edu" TargetMode="External"/><Relationship Id="rId4" Type="http://schemas.openxmlformats.org/officeDocument/2006/relationships/hyperlink" Target="mailto:bkverdin@ei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15" name="Title 14">
            <a:extLst>
              <a:ext uri="{FF2B5EF4-FFF2-40B4-BE49-F238E27FC236}">
                <a16:creationId xmlns:a16="http://schemas.microsoft.com/office/drawing/2014/main" id="{134F07A0-BB88-4160-BCE7-45EF628F091B}"/>
              </a:ext>
            </a:extLst>
          </p:cNvPr>
          <p:cNvSpPr>
            <a:spLocks noGrp="1"/>
          </p:cNvSpPr>
          <p:nvPr>
            <p:ph type="ctrTitle"/>
          </p:nvPr>
        </p:nvSpPr>
        <p:spPr>
          <a:xfrm>
            <a:off x="1524000" y="1122362"/>
            <a:ext cx="9144000" cy="3242603"/>
          </a:xfrm>
        </p:spPr>
        <p:txBody>
          <a:bodyPr>
            <a:normAutofit/>
          </a:bodyPr>
          <a:lstStyle/>
          <a:p>
            <a:r>
              <a:rPr lang="en-US" b="1" dirty="0">
                <a:solidFill>
                  <a:schemeClr val="bg1"/>
                </a:solidFill>
              </a:rPr>
              <a:t>Test Preparation </a:t>
            </a:r>
            <a:br>
              <a:rPr lang="en-US" b="1" dirty="0">
                <a:solidFill>
                  <a:schemeClr val="bg1"/>
                </a:solidFill>
              </a:rPr>
            </a:br>
            <a:r>
              <a:rPr lang="en-US" b="1" dirty="0">
                <a:solidFill>
                  <a:schemeClr val="bg1"/>
                </a:solidFill>
              </a:rPr>
              <a:t>and </a:t>
            </a:r>
            <a:br>
              <a:rPr lang="en-US" b="1" dirty="0">
                <a:solidFill>
                  <a:schemeClr val="bg1"/>
                </a:solidFill>
              </a:rPr>
            </a:br>
            <a:r>
              <a:rPr lang="en-US" b="1" dirty="0">
                <a:solidFill>
                  <a:schemeClr val="bg1"/>
                </a:solidFill>
              </a:rPr>
              <a:t>Test Taking</a:t>
            </a:r>
          </a:p>
        </p:txBody>
      </p:sp>
      <p:sp>
        <p:nvSpPr>
          <p:cNvPr id="16" name="Subtitle 15">
            <a:extLst>
              <a:ext uri="{FF2B5EF4-FFF2-40B4-BE49-F238E27FC236}">
                <a16:creationId xmlns:a16="http://schemas.microsoft.com/office/drawing/2014/main" id="{B583135D-6E69-4174-B7C5-09FB9A5824EF}"/>
              </a:ext>
            </a:extLst>
          </p:cNvPr>
          <p:cNvSpPr>
            <a:spLocks noGrp="1"/>
          </p:cNvSpPr>
          <p:nvPr>
            <p:ph type="subTitle" idx="1"/>
          </p:nvPr>
        </p:nvSpPr>
        <p:spPr>
          <a:xfrm>
            <a:off x="1523999" y="5030154"/>
            <a:ext cx="9638581" cy="594268"/>
          </a:xfrm>
        </p:spPr>
        <p:txBody>
          <a:bodyPr>
            <a:normAutofit/>
          </a:bodyPr>
          <a:lstStyle/>
          <a:p>
            <a:r>
              <a:rPr lang="en-US" dirty="0">
                <a:solidFill>
                  <a:schemeClr val="bg1"/>
                </a:solidFill>
              </a:rPr>
              <a:t>How do you use test preparation and memory to aid your test taking skills.</a:t>
            </a:r>
          </a:p>
        </p:txBody>
      </p:sp>
      <p:sp>
        <p:nvSpPr>
          <p:cNvPr id="17" name="Slide Number Placeholder 16">
            <a:extLst>
              <a:ext uri="{FF2B5EF4-FFF2-40B4-BE49-F238E27FC236}">
                <a16:creationId xmlns:a16="http://schemas.microsoft.com/office/drawing/2014/main" id="{01DC48E6-9183-4352-93B1-D4C52EC0BCE2}"/>
              </a:ext>
            </a:extLst>
          </p:cNvPr>
          <p:cNvSpPr>
            <a:spLocks noGrp="1"/>
          </p:cNvSpPr>
          <p:nvPr>
            <p:ph type="sldNum" sz="quarter" idx="12"/>
          </p:nvPr>
        </p:nvSpPr>
        <p:spPr/>
        <p:txBody>
          <a:bodyPr/>
          <a:lstStyle/>
          <a:p>
            <a:fld id="{263D748F-F82D-4EBD-A468-1628A6B62DB0}" type="slidenum">
              <a:rPr lang="en-US" smtClean="0"/>
              <a:t>1</a:t>
            </a:fld>
            <a:endParaRPr lang="en-US"/>
          </a:p>
        </p:txBody>
      </p:sp>
    </p:spTree>
    <p:extLst>
      <p:ext uri="{BB962C8B-B14F-4D97-AF65-F5344CB8AC3E}">
        <p14:creationId xmlns:p14="http://schemas.microsoft.com/office/powerpoint/2010/main" val="395836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B4D7667C-8A97-499B-8B8E-FACC8F2D2F3B}"/>
              </a:ext>
            </a:extLst>
          </p:cNvPr>
          <p:cNvSpPr>
            <a:spLocks noGrp="1"/>
          </p:cNvSpPr>
          <p:nvPr>
            <p:ph type="title"/>
          </p:nvPr>
        </p:nvSpPr>
        <p:spPr/>
        <p:txBody>
          <a:bodyPr anchor="b"/>
          <a:lstStyle/>
          <a:p>
            <a:pPr algn="ctr"/>
            <a:r>
              <a:rPr lang="en-US" b="1" dirty="0"/>
              <a:t>Review and Reward</a:t>
            </a:r>
          </a:p>
        </p:txBody>
      </p:sp>
      <p:sp>
        <p:nvSpPr>
          <p:cNvPr id="4" name="Content Placeholder 3">
            <a:extLst>
              <a:ext uri="{FF2B5EF4-FFF2-40B4-BE49-F238E27FC236}">
                <a16:creationId xmlns:a16="http://schemas.microsoft.com/office/drawing/2014/main" id="{48BCC465-F7F1-4510-8202-6CAA9036E480}"/>
              </a:ext>
            </a:extLst>
          </p:cNvPr>
          <p:cNvSpPr>
            <a:spLocks noGrp="1"/>
          </p:cNvSpPr>
          <p:nvPr>
            <p:ph idx="1"/>
          </p:nvPr>
        </p:nvSpPr>
        <p:spPr/>
        <p:txBody>
          <a:bodyPr/>
          <a:lstStyle/>
          <a:p>
            <a:r>
              <a:rPr lang="en-US" dirty="0"/>
              <a:t>After exam, review what helped you before, during and after exam</a:t>
            </a:r>
          </a:p>
          <a:p>
            <a:r>
              <a:rPr lang="en-US" dirty="0"/>
              <a:t>Pull positive traits and utilize them for future study and exam taking techniques.</a:t>
            </a:r>
          </a:p>
          <a:p>
            <a:r>
              <a:rPr lang="en-US" dirty="0"/>
              <a:t>Always be willing to learn from good or bad results</a:t>
            </a:r>
          </a:p>
          <a:p>
            <a:r>
              <a:rPr lang="en-US" dirty="0"/>
              <a:t>Reward yourself for your hard work and commit to future study habits.</a:t>
            </a:r>
          </a:p>
          <a:p>
            <a:pPr marL="0" indent="0">
              <a:buNone/>
            </a:pPr>
            <a:endParaRPr lang="en-US" dirty="0"/>
          </a:p>
          <a:p>
            <a:pPr algn="ctr"/>
            <a:r>
              <a:rPr lang="en-US" dirty="0"/>
              <a:t>SUCCESS WILL FOLLOW!!</a:t>
            </a:r>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10</a:t>
            </a:fld>
            <a:endParaRPr lang="en-US"/>
          </a:p>
        </p:txBody>
      </p:sp>
    </p:spTree>
    <p:extLst>
      <p:ext uri="{BB962C8B-B14F-4D97-AF65-F5344CB8AC3E}">
        <p14:creationId xmlns:p14="http://schemas.microsoft.com/office/powerpoint/2010/main" val="303286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8" name="Title 7">
            <a:extLst>
              <a:ext uri="{FF2B5EF4-FFF2-40B4-BE49-F238E27FC236}">
                <a16:creationId xmlns:a16="http://schemas.microsoft.com/office/drawing/2014/main" id="{286EB041-4D44-44BA-8B02-586A0B56A69C}"/>
              </a:ext>
            </a:extLst>
          </p:cNvPr>
          <p:cNvSpPr>
            <a:spLocks noGrp="1"/>
          </p:cNvSpPr>
          <p:nvPr>
            <p:ph type="title"/>
          </p:nvPr>
        </p:nvSpPr>
        <p:spPr/>
        <p:txBody>
          <a:bodyPr anchor="b"/>
          <a:lstStyle/>
          <a:p>
            <a:pPr algn="ctr"/>
            <a:r>
              <a:rPr lang="en-US" b="1" dirty="0"/>
              <a:t>Review - Ways to Overcome Test Anxiety</a:t>
            </a:r>
          </a:p>
        </p:txBody>
      </p:sp>
      <p:sp>
        <p:nvSpPr>
          <p:cNvPr id="9" name="Content Placeholder 8">
            <a:extLst>
              <a:ext uri="{FF2B5EF4-FFF2-40B4-BE49-F238E27FC236}">
                <a16:creationId xmlns:a16="http://schemas.microsoft.com/office/drawing/2014/main" id="{DC620645-B2E1-4648-8B0A-4255D2A44921}"/>
              </a:ext>
            </a:extLst>
          </p:cNvPr>
          <p:cNvSpPr>
            <a:spLocks noGrp="1"/>
          </p:cNvSpPr>
          <p:nvPr>
            <p:ph sz="half" idx="1"/>
          </p:nvPr>
        </p:nvSpPr>
        <p:spPr/>
        <p:txBody>
          <a:bodyPr>
            <a:normAutofit fontScale="92500" lnSpcReduction="20000"/>
          </a:bodyPr>
          <a:lstStyle/>
          <a:p>
            <a:r>
              <a:rPr lang="en-US" sz="2400" dirty="0"/>
              <a:t>Study efficiently - (quiet setting/ prioritize/take breaks)</a:t>
            </a:r>
          </a:p>
          <a:p>
            <a:r>
              <a:rPr lang="en-US" sz="2400" dirty="0"/>
              <a:t>Study early and often – helps with memory retention</a:t>
            </a:r>
          </a:p>
          <a:p>
            <a:r>
              <a:rPr lang="en-US" sz="2400" dirty="0"/>
              <a:t>Group study – discuss with other students</a:t>
            </a:r>
          </a:p>
          <a:p>
            <a:r>
              <a:rPr lang="en-US" sz="2400" dirty="0"/>
              <a:t>Be in frequent contact with instructor – ask questions and discuss content</a:t>
            </a:r>
          </a:p>
          <a:p>
            <a:r>
              <a:rPr lang="en-US" sz="2400" dirty="0"/>
              <a:t>Get plenty of sleep before exam</a:t>
            </a:r>
          </a:p>
          <a:p>
            <a:r>
              <a:rPr lang="en-US" sz="2400" dirty="0"/>
              <a:t>Eat nutritiously – high protein/plenty of water</a:t>
            </a:r>
          </a:p>
          <a:p>
            <a:r>
              <a:rPr lang="en-US" sz="2400" dirty="0"/>
              <a:t>Get to testing site early</a:t>
            </a:r>
          </a:p>
          <a:p>
            <a:r>
              <a:rPr lang="en-US" sz="2400" dirty="0"/>
              <a:t>Challenge self to do best – not perfection</a:t>
            </a:r>
          </a:p>
          <a:p>
            <a:r>
              <a:rPr lang="en-US" sz="2400" dirty="0"/>
              <a:t>Breathing exercises/meditation</a:t>
            </a:r>
          </a:p>
          <a:p>
            <a:endParaRPr lang="en-US" dirty="0"/>
          </a:p>
        </p:txBody>
      </p:sp>
      <p:sp>
        <p:nvSpPr>
          <p:cNvPr id="11" name="Content Placeholder 10">
            <a:extLst>
              <a:ext uri="{FF2B5EF4-FFF2-40B4-BE49-F238E27FC236}">
                <a16:creationId xmlns:a16="http://schemas.microsoft.com/office/drawing/2014/main" id="{CA93054E-32BB-46C2-B7C0-44F3582110E3}"/>
              </a:ext>
            </a:extLst>
          </p:cNvPr>
          <p:cNvSpPr>
            <a:spLocks noGrp="1"/>
          </p:cNvSpPr>
          <p:nvPr>
            <p:ph sz="half" idx="2"/>
          </p:nvPr>
        </p:nvSpPr>
        <p:spPr/>
        <p:txBody>
          <a:bodyPr>
            <a:normAutofit fontScale="92500" lnSpcReduction="20000"/>
          </a:bodyPr>
          <a:lstStyle/>
          <a:p>
            <a:r>
              <a:rPr lang="en-US" sz="2400" dirty="0"/>
              <a:t>Read test material carefully/follow instructions thoroughly</a:t>
            </a:r>
          </a:p>
          <a:p>
            <a:r>
              <a:rPr lang="en-US" sz="2400" dirty="0"/>
              <a:t>Keep track of time during exam</a:t>
            </a:r>
          </a:p>
          <a:p>
            <a:r>
              <a:rPr lang="en-US" sz="2400" dirty="0"/>
              <a:t>Tackle easier questions first</a:t>
            </a:r>
          </a:p>
          <a:p>
            <a:r>
              <a:rPr lang="en-US" sz="2400" dirty="0"/>
              <a:t>Flag questions you are unsure of to return to later</a:t>
            </a:r>
          </a:p>
          <a:p>
            <a:r>
              <a:rPr lang="en-US" sz="2400" dirty="0"/>
              <a:t>Make sure understand question before choosing answer</a:t>
            </a:r>
          </a:p>
          <a:p>
            <a:r>
              <a:rPr lang="en-US" sz="2400" dirty="0"/>
              <a:t>Use scratch paper (if allowed) to help organize thoughts</a:t>
            </a:r>
          </a:p>
          <a:p>
            <a:r>
              <a:rPr lang="en-US" sz="2400" dirty="0"/>
              <a:t>Ignore those that finish exam early – early does not always mean correct</a:t>
            </a:r>
          </a:p>
          <a:p>
            <a:r>
              <a:rPr lang="en-US" sz="2400" dirty="0"/>
              <a:t>Check over exam before submitting to make sure all questions answered, etc</a:t>
            </a:r>
            <a:r>
              <a:rPr lang="en-US" dirty="0"/>
              <a:t>.</a:t>
            </a:r>
          </a:p>
          <a:p>
            <a:endParaRPr lang="en-US" dirty="0"/>
          </a:p>
          <a:p>
            <a:endParaRPr lang="en-US" dirty="0"/>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pPr/>
              <a:t>11</a:t>
            </a:fld>
            <a:endParaRPr lang="en-US"/>
          </a:p>
        </p:txBody>
      </p:sp>
    </p:spTree>
    <p:extLst>
      <p:ext uri="{BB962C8B-B14F-4D97-AF65-F5344CB8AC3E}">
        <p14:creationId xmlns:p14="http://schemas.microsoft.com/office/powerpoint/2010/main" val="4275906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A9EA423-339B-7C05-55BE-47F0B9307E49}"/>
              </a:ext>
            </a:extLst>
          </p:cNvPr>
          <p:cNvSpPr>
            <a:spLocks noGrp="1"/>
          </p:cNvSpPr>
          <p:nvPr>
            <p:ph type="title"/>
          </p:nvPr>
        </p:nvSpPr>
        <p:spPr>
          <a:xfrm>
            <a:off x="1279850" y="681036"/>
            <a:ext cx="9479901" cy="1484193"/>
          </a:xfrm>
          <a:solidFill>
            <a:schemeClr val="accent1"/>
          </a:solidFill>
        </p:spPr>
        <p:txBody>
          <a:bodyPr anchor="ctr">
            <a:normAutofit/>
          </a:bodyPr>
          <a:lstStyle/>
          <a:p>
            <a:r>
              <a:rPr lang="en-US" dirty="0">
                <a:solidFill>
                  <a:schemeClr val="bg1"/>
                </a:solidFill>
              </a:rPr>
              <a:t>Testing and Evaluation Operations (TEO)</a:t>
            </a:r>
          </a:p>
        </p:txBody>
      </p:sp>
      <p:pic>
        <p:nvPicPr>
          <p:cNvPr id="3" name="Picture 3" descr="A picture containing indoor, floor, wall, table&#10;&#10;Description automatically generated">
            <a:extLst>
              <a:ext uri="{FF2B5EF4-FFF2-40B4-BE49-F238E27FC236}">
                <a16:creationId xmlns:a16="http://schemas.microsoft.com/office/drawing/2014/main" id="{3D2CE0DA-7260-C001-10AD-41999DD0CF28}"/>
              </a:ext>
            </a:extLst>
          </p:cNvPr>
          <p:cNvPicPr>
            <a:picLocks noChangeAspect="1"/>
          </p:cNvPicPr>
          <p:nvPr/>
        </p:nvPicPr>
        <p:blipFill rotWithShape="1">
          <a:blip r:embed="rId3"/>
          <a:srcRect r="10687" b="-3"/>
          <a:stretch/>
        </p:blipFill>
        <p:spPr>
          <a:xfrm>
            <a:off x="838201" y="1825625"/>
            <a:ext cx="5181600" cy="4351338"/>
          </a:xfrm>
          <a:prstGeom prst="rect">
            <a:avLst/>
          </a:prstGeom>
          <a:noFill/>
        </p:spPr>
      </p:pic>
      <p:sp>
        <p:nvSpPr>
          <p:cNvPr id="2" name="Content Placeholder 1">
            <a:extLst>
              <a:ext uri="{FF2B5EF4-FFF2-40B4-BE49-F238E27FC236}">
                <a16:creationId xmlns:a16="http://schemas.microsoft.com/office/drawing/2014/main" id="{9AEBAA6A-7862-5399-8F14-5B58682BF4BD}"/>
              </a:ext>
            </a:extLst>
          </p:cNvPr>
          <p:cNvSpPr>
            <a:spLocks noGrp="1"/>
          </p:cNvSpPr>
          <p:nvPr>
            <p:ph sz="half" idx="2"/>
          </p:nvPr>
        </p:nvSpPr>
        <p:spPr>
          <a:xfrm>
            <a:off x="6172200" y="1825625"/>
            <a:ext cx="5181600" cy="4351338"/>
          </a:xfrm>
          <a:solidFill>
            <a:schemeClr val="accent1"/>
          </a:solidFill>
        </p:spPr>
        <p:txBody>
          <a:bodyPr vert="horz" lIns="91440" tIns="45720" rIns="91440" bIns="45720" rtlCol="0" anchor="t">
            <a:noAutofit/>
          </a:bodyPr>
          <a:lstStyle/>
          <a:p>
            <a:endParaRPr lang="en-US" sz="1100" u="sng" dirty="0">
              <a:latin typeface="Avenir"/>
            </a:endParaRPr>
          </a:p>
          <a:p>
            <a:r>
              <a:rPr lang="en-US" sz="1200" u="sng" dirty="0">
                <a:solidFill>
                  <a:schemeClr val="bg1"/>
                </a:solidFill>
                <a:latin typeface="Calibri"/>
                <a:cs typeface="Calibri"/>
              </a:rPr>
              <a:t>TEO computer lab is located in McAfee 1341</a:t>
            </a:r>
            <a:r>
              <a:rPr lang="en-US" sz="1200" dirty="0">
                <a:solidFill>
                  <a:schemeClr val="bg1"/>
                </a:solidFill>
                <a:latin typeface="Calibri"/>
                <a:cs typeface="Calibri"/>
              </a:rPr>
              <a:t>.   TEO supports the educational mission of the University by providing high quality testing, exam scoring, evaluation and survey services for </a:t>
            </a:r>
            <a:r>
              <a:rPr lang="en-US" sz="1200" dirty="0">
                <a:ln>
                  <a:solidFill>
                    <a:schemeClr val="accent1"/>
                  </a:solidFill>
                </a:ln>
                <a:solidFill>
                  <a:schemeClr val="bg1"/>
                </a:solidFill>
                <a:latin typeface="Calibri"/>
                <a:cs typeface="Calibri"/>
              </a:rPr>
              <a:t>faculty</a:t>
            </a:r>
            <a:r>
              <a:rPr lang="en-US" sz="1200" dirty="0">
                <a:solidFill>
                  <a:schemeClr val="bg1"/>
                </a:solidFill>
                <a:latin typeface="Calibri"/>
                <a:cs typeface="Calibri"/>
              </a:rPr>
              <a:t>, students, and staff as well as a testing environment for students requiring accommodations. </a:t>
            </a:r>
          </a:p>
          <a:p>
            <a:r>
              <a:rPr lang="en-US" sz="1200" u="sng" dirty="0">
                <a:solidFill>
                  <a:schemeClr val="bg1"/>
                </a:solidFill>
                <a:latin typeface="Calibri"/>
                <a:cs typeface="Calibri"/>
              </a:rPr>
              <a:t>TEO also provides testing services to the local community</a:t>
            </a:r>
            <a:r>
              <a:rPr lang="en-US" sz="1200" dirty="0">
                <a:solidFill>
                  <a:schemeClr val="bg1"/>
                </a:solidFill>
                <a:latin typeface="Calibri"/>
                <a:cs typeface="Calibri"/>
              </a:rPr>
              <a:t>. Services for all constituents are provided in a professional, secure and accessible environment that supports academic success.</a:t>
            </a:r>
          </a:p>
          <a:p>
            <a:r>
              <a:rPr lang="en-US" sz="1200" u="sng" dirty="0">
                <a:solidFill>
                  <a:schemeClr val="bg1"/>
                </a:solidFill>
                <a:latin typeface="Calibri"/>
                <a:cs typeface="Calibri"/>
              </a:rPr>
              <a:t>Exams offered</a:t>
            </a:r>
            <a:r>
              <a:rPr lang="en-US" sz="1200" dirty="0">
                <a:solidFill>
                  <a:schemeClr val="bg1"/>
                </a:solidFill>
                <a:latin typeface="Calibri"/>
                <a:cs typeface="Calibri"/>
              </a:rPr>
              <a:t> include but not limited to:</a:t>
            </a:r>
          </a:p>
          <a:p>
            <a:pPr lvl="1"/>
            <a:r>
              <a:rPr lang="en-US" sz="1200" dirty="0">
                <a:solidFill>
                  <a:schemeClr val="bg1"/>
                </a:solidFill>
                <a:latin typeface="Calibri"/>
                <a:cs typeface="Calibri"/>
              </a:rPr>
              <a:t>Math placement exams (MPE) - placement into EIU math course</a:t>
            </a:r>
          </a:p>
          <a:p>
            <a:pPr lvl="1"/>
            <a:r>
              <a:rPr lang="en-US" sz="1200" dirty="0">
                <a:solidFill>
                  <a:schemeClr val="bg1"/>
                </a:solidFill>
                <a:latin typeface="Calibri"/>
                <a:cs typeface="Calibri"/>
              </a:rPr>
              <a:t>Reading placement exams (RPE) - placement into EIU ENG course</a:t>
            </a:r>
          </a:p>
          <a:p>
            <a:pPr lvl="1"/>
            <a:r>
              <a:rPr lang="en-US" sz="1200" dirty="0">
                <a:solidFill>
                  <a:schemeClr val="bg1"/>
                </a:solidFill>
                <a:latin typeface="Calibri"/>
                <a:cs typeface="Calibri"/>
              </a:rPr>
              <a:t>ACT Residual exam</a:t>
            </a:r>
          </a:p>
          <a:p>
            <a:pPr lvl="2"/>
            <a:r>
              <a:rPr lang="en-US" sz="1200" dirty="0">
                <a:solidFill>
                  <a:schemeClr val="bg1"/>
                </a:solidFill>
                <a:latin typeface="Calibri"/>
                <a:cs typeface="Calibri"/>
              </a:rPr>
              <a:t> Admissions exam for EIU - ONLY</a:t>
            </a:r>
          </a:p>
          <a:p>
            <a:pPr lvl="2"/>
            <a:r>
              <a:rPr lang="en-US" sz="1200" dirty="0">
                <a:solidFill>
                  <a:schemeClr val="bg1"/>
                </a:solidFill>
                <a:latin typeface="Calibri"/>
                <a:cs typeface="Calibri"/>
              </a:rPr>
              <a:t>Also utilized for EIU Merit Scholarships</a:t>
            </a:r>
            <a:br>
              <a:rPr lang="en-US" sz="1200" dirty="0">
                <a:solidFill>
                  <a:schemeClr val="bg1"/>
                </a:solidFill>
                <a:latin typeface="Calibri"/>
              </a:rPr>
            </a:br>
            <a:endParaRPr lang="en-US" sz="1200" dirty="0">
              <a:solidFill>
                <a:schemeClr val="bg1"/>
              </a:solidFill>
              <a:latin typeface="Calibri"/>
              <a:cs typeface="Calibri"/>
            </a:endParaRPr>
          </a:p>
          <a:p>
            <a:r>
              <a:rPr lang="en-US" sz="1200" u="sng" dirty="0">
                <a:solidFill>
                  <a:schemeClr val="bg1"/>
                </a:solidFill>
                <a:latin typeface="Calibri"/>
                <a:cs typeface="Calibri"/>
              </a:rPr>
              <a:t>Outside proctored exams</a:t>
            </a:r>
            <a:r>
              <a:rPr lang="en-US" sz="1200" dirty="0">
                <a:solidFill>
                  <a:schemeClr val="bg1"/>
                </a:solidFill>
                <a:latin typeface="Calibri"/>
                <a:cs typeface="Calibri"/>
              </a:rPr>
              <a:t> - administered for other colleges and/or universities to EIU students and/or community members for a fee.</a:t>
            </a:r>
          </a:p>
          <a:p>
            <a:r>
              <a:rPr lang="en-US" sz="1200" u="sng" dirty="0">
                <a:solidFill>
                  <a:schemeClr val="bg1"/>
                </a:solidFill>
                <a:latin typeface="Calibri"/>
                <a:cs typeface="Calibri"/>
              </a:rPr>
              <a:t>Faculty/Course/Advisor Evaluations</a:t>
            </a:r>
            <a:r>
              <a:rPr lang="en-US" sz="1200" dirty="0">
                <a:solidFill>
                  <a:schemeClr val="bg1"/>
                </a:solidFill>
                <a:latin typeface="Calibri"/>
                <a:cs typeface="Calibri"/>
              </a:rPr>
              <a:t> - End of semester evaluations either online or F2F administration – Your turn to let EIU know how we can better serve you as a student and part of our EIU family.</a:t>
            </a:r>
          </a:p>
        </p:txBody>
      </p:sp>
      <p:pic>
        <p:nvPicPr>
          <p:cNvPr id="5" name="Picture 4">
            <a:extLst>
              <a:ext uri="{FF2B5EF4-FFF2-40B4-BE49-F238E27FC236}">
                <a16:creationId xmlns:a16="http://schemas.microsoft.com/office/drawing/2014/main" id="{381F425C-63B3-468B-B3DE-3399BA923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4" name="Slide Number Placeholder 3">
            <a:extLst>
              <a:ext uri="{FF2B5EF4-FFF2-40B4-BE49-F238E27FC236}">
                <a16:creationId xmlns:a16="http://schemas.microsoft.com/office/drawing/2014/main" id="{918BB302-9A40-4100-9C96-9E2B32A6031C}"/>
              </a:ext>
            </a:extLst>
          </p:cNvPr>
          <p:cNvSpPr>
            <a:spLocks noGrp="1"/>
          </p:cNvSpPr>
          <p:nvPr>
            <p:ph type="sldNum" sz="quarter" idx="12"/>
          </p:nvPr>
        </p:nvSpPr>
        <p:spPr/>
        <p:txBody>
          <a:bodyPr/>
          <a:lstStyle/>
          <a:p>
            <a:fld id="{263D748F-F82D-4EBD-A468-1628A6B62DB0}" type="slidenum">
              <a:rPr lang="en-US" smtClean="0"/>
              <a:t>12</a:t>
            </a:fld>
            <a:endParaRPr lang="en-US"/>
          </a:p>
        </p:txBody>
      </p:sp>
    </p:spTree>
    <p:extLst>
      <p:ext uri="{BB962C8B-B14F-4D97-AF65-F5344CB8AC3E}">
        <p14:creationId xmlns:p14="http://schemas.microsoft.com/office/powerpoint/2010/main" val="150919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8CA11CF1-8146-4702-8684-DB60BE877AA0}"/>
              </a:ext>
            </a:extLst>
          </p:cNvPr>
          <p:cNvSpPr>
            <a:spLocks noGrp="1"/>
          </p:cNvSpPr>
          <p:nvPr>
            <p:ph type="title"/>
          </p:nvPr>
        </p:nvSpPr>
        <p:spPr>
          <a:xfrm>
            <a:off x="839788" y="365125"/>
            <a:ext cx="10515600" cy="1973263"/>
          </a:xfrm>
        </p:spPr>
        <p:txBody>
          <a:bodyPr anchor="b">
            <a:normAutofit/>
          </a:bodyPr>
          <a:lstStyle/>
          <a:p>
            <a:pPr algn="ctr"/>
            <a:r>
              <a:rPr lang="en-US" sz="5400" b="1" dirty="0">
                <a:solidFill>
                  <a:schemeClr val="bg1">
                    <a:lumMod val="95000"/>
                  </a:schemeClr>
                </a:solidFill>
              </a:rPr>
              <a:t>Testing and Evaluation Operations</a:t>
            </a:r>
          </a:p>
        </p:txBody>
      </p:sp>
      <p:sp>
        <p:nvSpPr>
          <p:cNvPr id="4" name="Text Placeholder 3">
            <a:extLst>
              <a:ext uri="{FF2B5EF4-FFF2-40B4-BE49-F238E27FC236}">
                <a16:creationId xmlns:a16="http://schemas.microsoft.com/office/drawing/2014/main" id="{2D9B0E9F-1E15-4AB4-8A14-F2C6748C3BCD}"/>
              </a:ext>
            </a:extLst>
          </p:cNvPr>
          <p:cNvSpPr>
            <a:spLocks noGrp="1"/>
          </p:cNvSpPr>
          <p:nvPr>
            <p:ph sz="half" idx="2"/>
          </p:nvPr>
        </p:nvSpPr>
        <p:spPr>
          <a:xfrm>
            <a:off x="3761117" y="2505074"/>
            <a:ext cx="4511615" cy="4172753"/>
          </a:xfrm>
        </p:spPr>
        <p:txBody>
          <a:bodyPr/>
          <a:lstStyle/>
          <a:p>
            <a:pPr marL="0" indent="0" algn="ctr">
              <a:buNone/>
            </a:pPr>
            <a:r>
              <a:rPr lang="en-US" sz="1800" dirty="0">
                <a:solidFill>
                  <a:schemeClr val="bg1">
                    <a:lumMod val="95000"/>
                  </a:schemeClr>
                </a:solidFill>
              </a:rPr>
              <a:t>McAfee Gym Building – Suite 2000</a:t>
            </a:r>
          </a:p>
          <a:p>
            <a:pPr marL="0" indent="0" algn="ctr">
              <a:buNone/>
            </a:pPr>
            <a:r>
              <a:rPr lang="en-US" sz="1800" dirty="0">
                <a:solidFill>
                  <a:schemeClr val="bg1">
                    <a:lumMod val="95000"/>
                  </a:schemeClr>
                </a:solidFill>
              </a:rPr>
              <a:t>Phone – 217-581-6696</a:t>
            </a:r>
          </a:p>
          <a:p>
            <a:endParaRPr lang="en-US" sz="1800" dirty="0">
              <a:solidFill>
                <a:schemeClr val="bg1">
                  <a:lumMod val="95000"/>
                </a:schemeClr>
              </a:solidFill>
            </a:endParaRPr>
          </a:p>
          <a:p>
            <a:pPr marL="0" indent="0" algn="ctr">
              <a:buNone/>
            </a:pPr>
            <a:r>
              <a:rPr lang="en-US" sz="1800" dirty="0">
                <a:solidFill>
                  <a:schemeClr val="bg1">
                    <a:lumMod val="95000"/>
                  </a:schemeClr>
                </a:solidFill>
              </a:rPr>
              <a:t>Carrie Gossett, Director</a:t>
            </a:r>
          </a:p>
          <a:p>
            <a:pPr marL="0" indent="0" algn="ctr">
              <a:buNone/>
            </a:pPr>
            <a:r>
              <a:rPr lang="en-US" sz="1800" dirty="0">
                <a:hlinkClick r:id="rId3">
                  <a:extLst>
                    <a:ext uri="{A12FA001-AC4F-418D-AE19-62706E023703}">
                      <ahyp:hlinkClr xmlns:ahyp="http://schemas.microsoft.com/office/drawing/2018/hyperlinkcolor" val="tx"/>
                    </a:ext>
                  </a:extLst>
                </a:hlinkClick>
              </a:rPr>
              <a:t>cegossett@eiu.edu</a:t>
            </a:r>
            <a:endParaRPr lang="en-US" sz="1800" dirty="0"/>
          </a:p>
          <a:p>
            <a:pPr algn="ctr"/>
            <a:endParaRPr lang="en-US" sz="1200" dirty="0"/>
          </a:p>
          <a:p>
            <a:pPr marL="0" indent="0" algn="ctr">
              <a:buNone/>
            </a:pPr>
            <a:r>
              <a:rPr lang="en-US" sz="1800" dirty="0">
                <a:solidFill>
                  <a:schemeClr val="bg1">
                    <a:lumMod val="95000"/>
                  </a:schemeClr>
                </a:solidFill>
              </a:rPr>
              <a:t>Brandy Verdin, Office Manager</a:t>
            </a:r>
          </a:p>
          <a:p>
            <a:pPr marL="0" indent="0" algn="ctr">
              <a:buNone/>
            </a:pPr>
            <a:r>
              <a:rPr lang="en-US" sz="1800" dirty="0">
                <a:hlinkClick r:id="rId4">
                  <a:extLst>
                    <a:ext uri="{A12FA001-AC4F-418D-AE19-62706E023703}">
                      <ahyp:hlinkClr xmlns:ahyp="http://schemas.microsoft.com/office/drawing/2018/hyperlinkcolor" val="tx"/>
                    </a:ext>
                  </a:extLst>
                </a:hlinkClick>
              </a:rPr>
              <a:t>bkverdin@eiu.edu</a:t>
            </a:r>
            <a:r>
              <a:rPr lang="en-US" sz="1800" dirty="0"/>
              <a:t> </a:t>
            </a:r>
          </a:p>
          <a:p>
            <a:pPr marL="0" indent="0" algn="ctr">
              <a:buNone/>
            </a:pPr>
            <a:endParaRPr lang="en-US" sz="1200" dirty="0"/>
          </a:p>
          <a:p>
            <a:pPr marL="0" indent="0" algn="ctr">
              <a:buNone/>
            </a:pPr>
            <a:r>
              <a:rPr lang="en-US" sz="1800" dirty="0">
                <a:solidFill>
                  <a:schemeClr val="bg1"/>
                </a:solidFill>
              </a:rPr>
              <a:t>Debra Coartney, Testing Coordinator</a:t>
            </a:r>
          </a:p>
          <a:p>
            <a:pPr marL="0" indent="0" algn="ctr">
              <a:buNone/>
            </a:pPr>
            <a:r>
              <a:rPr lang="en-US" sz="1800" dirty="0">
                <a:hlinkClick r:id="rId5">
                  <a:extLst>
                    <a:ext uri="{A12FA001-AC4F-418D-AE19-62706E023703}">
                      <ahyp:hlinkClr xmlns:ahyp="http://schemas.microsoft.com/office/drawing/2018/hyperlinkcolor" val="tx"/>
                    </a:ext>
                  </a:extLst>
                </a:hlinkClick>
              </a:rPr>
              <a:t>djcoartney@eiu.edu</a:t>
            </a:r>
            <a:endParaRPr lang="en-US" sz="1800" dirty="0"/>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13</a:t>
            </a:fld>
            <a:endParaRPr lang="en-US"/>
          </a:p>
        </p:txBody>
      </p:sp>
    </p:spTree>
    <p:extLst>
      <p:ext uri="{BB962C8B-B14F-4D97-AF65-F5344CB8AC3E}">
        <p14:creationId xmlns:p14="http://schemas.microsoft.com/office/powerpoint/2010/main" val="224835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2" name="Title 1">
            <a:extLst>
              <a:ext uri="{FF2B5EF4-FFF2-40B4-BE49-F238E27FC236}">
                <a16:creationId xmlns:a16="http://schemas.microsoft.com/office/drawing/2014/main" id="{0D18DCF6-F07F-4954-B7C1-454A6BD3C7DE}"/>
              </a:ext>
            </a:extLst>
          </p:cNvPr>
          <p:cNvSpPr>
            <a:spLocks noGrp="1"/>
          </p:cNvSpPr>
          <p:nvPr>
            <p:ph type="title"/>
          </p:nvPr>
        </p:nvSpPr>
        <p:spPr>
          <a:xfrm>
            <a:off x="839788" y="1216325"/>
            <a:ext cx="3932237" cy="828136"/>
          </a:xfrm>
        </p:spPr>
        <p:txBody>
          <a:bodyPr/>
          <a:lstStyle/>
          <a:p>
            <a:r>
              <a:rPr lang="en-US" dirty="0">
                <a:solidFill>
                  <a:schemeClr val="bg1"/>
                </a:solidFill>
              </a:rPr>
              <a:t>What it Test Anxiety?</a:t>
            </a:r>
          </a:p>
        </p:txBody>
      </p:sp>
      <p:sp>
        <p:nvSpPr>
          <p:cNvPr id="4" name="Text Placeholder 3">
            <a:extLst>
              <a:ext uri="{FF2B5EF4-FFF2-40B4-BE49-F238E27FC236}">
                <a16:creationId xmlns:a16="http://schemas.microsoft.com/office/drawing/2014/main" id="{A8C9EF78-D9C3-409B-BB96-590D91C3E4F4}"/>
              </a:ext>
            </a:extLst>
          </p:cNvPr>
          <p:cNvSpPr>
            <a:spLocks noGrp="1"/>
          </p:cNvSpPr>
          <p:nvPr>
            <p:ph type="body" sz="half" idx="2"/>
          </p:nvPr>
        </p:nvSpPr>
        <p:spPr>
          <a:xfrm>
            <a:off x="839788" y="2191109"/>
            <a:ext cx="3932237" cy="4132053"/>
          </a:xfrm>
        </p:spPr>
        <p:txBody>
          <a:bodyPr/>
          <a:lstStyle/>
          <a:p>
            <a:r>
              <a:rPr lang="en-US" dirty="0">
                <a:solidFill>
                  <a:schemeClr val="bg1"/>
                </a:solidFill>
              </a:rPr>
              <a:t>Test anxiety is really a type of performance anxiety similar to situations where someone feels anxious or pressure to do well in a particular situation.</a:t>
            </a:r>
          </a:p>
          <a:p>
            <a:endParaRPr lang="en-US" dirty="0">
              <a:solidFill>
                <a:schemeClr val="bg1"/>
              </a:solidFill>
            </a:endParaRPr>
          </a:p>
          <a:p>
            <a:r>
              <a:rPr lang="en-US" dirty="0">
                <a:solidFill>
                  <a:schemeClr val="bg1"/>
                </a:solidFill>
              </a:rPr>
              <a:t>               </a:t>
            </a:r>
            <a:r>
              <a:rPr lang="en-US" u="sng" dirty="0">
                <a:solidFill>
                  <a:schemeClr val="bg1"/>
                </a:solidFill>
              </a:rPr>
              <a:t> Three types of text anxiety:</a:t>
            </a:r>
          </a:p>
          <a:p>
            <a:pPr marL="342900" indent="-342900">
              <a:buAutoNum type="arabicPeriod"/>
            </a:pPr>
            <a:r>
              <a:rPr lang="en-US" u="sng" dirty="0">
                <a:solidFill>
                  <a:schemeClr val="bg1"/>
                </a:solidFill>
              </a:rPr>
              <a:t>Cognitive</a:t>
            </a:r>
            <a:r>
              <a:rPr lang="en-US" dirty="0">
                <a:solidFill>
                  <a:schemeClr val="bg1"/>
                </a:solidFill>
              </a:rPr>
              <a:t> – what you are thinking</a:t>
            </a:r>
          </a:p>
          <a:p>
            <a:pPr marL="342900" indent="-342900">
              <a:buAutoNum type="arabicPeriod"/>
            </a:pPr>
            <a:r>
              <a:rPr lang="en-US" u="sng" dirty="0">
                <a:solidFill>
                  <a:schemeClr val="bg1"/>
                </a:solidFill>
              </a:rPr>
              <a:t>Behavioral</a:t>
            </a:r>
            <a:r>
              <a:rPr lang="en-US" dirty="0">
                <a:solidFill>
                  <a:schemeClr val="bg1"/>
                </a:solidFill>
              </a:rPr>
              <a:t> – what you are feeling and how you act on it</a:t>
            </a:r>
          </a:p>
          <a:p>
            <a:pPr marL="342900" indent="-342900">
              <a:buAutoNum type="arabicPeriod"/>
            </a:pPr>
            <a:r>
              <a:rPr lang="en-US" u="sng" dirty="0">
                <a:solidFill>
                  <a:schemeClr val="bg1"/>
                </a:solidFill>
              </a:rPr>
              <a:t>Physiological</a:t>
            </a:r>
            <a:r>
              <a:rPr lang="en-US" dirty="0">
                <a:solidFill>
                  <a:schemeClr val="bg1"/>
                </a:solidFill>
              </a:rPr>
              <a:t> – how it affects you physically</a:t>
            </a:r>
          </a:p>
          <a:p>
            <a:endParaRPr lang="en-US" dirty="0">
              <a:solidFill>
                <a:schemeClr val="bg1"/>
              </a:solidFill>
            </a:endParaRPr>
          </a:p>
        </p:txBody>
      </p:sp>
      <p:pic>
        <p:nvPicPr>
          <p:cNvPr id="1026" name="Picture 2" descr="21,100+ Test Anxiety Stock Photos, Pictures &amp; Royalty-Free Images - iStock  | Child test anxiety">
            <a:extLst>
              <a:ext uri="{FF2B5EF4-FFF2-40B4-BE49-F238E27FC236}">
                <a16:creationId xmlns:a16="http://schemas.microsoft.com/office/drawing/2014/main" id="{0FFF9DB4-ECFD-4EB7-BAB8-9BF7DBDD6C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925683" y="526212"/>
            <a:ext cx="6909759" cy="579695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D1A9BD21-7FB1-401A-B993-10CD0F290B5B}"/>
              </a:ext>
            </a:extLst>
          </p:cNvPr>
          <p:cNvSpPr>
            <a:spLocks noGrp="1"/>
          </p:cNvSpPr>
          <p:nvPr>
            <p:ph type="sldNum" sz="quarter" idx="12"/>
          </p:nvPr>
        </p:nvSpPr>
        <p:spPr/>
        <p:txBody>
          <a:bodyPr/>
          <a:lstStyle/>
          <a:p>
            <a:fld id="{263D748F-F82D-4EBD-A468-1628A6B62DB0}" type="slidenum">
              <a:rPr lang="en-US" smtClean="0"/>
              <a:t>2</a:t>
            </a:fld>
            <a:endParaRPr lang="en-US"/>
          </a:p>
        </p:txBody>
      </p:sp>
    </p:spTree>
    <p:extLst>
      <p:ext uri="{BB962C8B-B14F-4D97-AF65-F5344CB8AC3E}">
        <p14:creationId xmlns:p14="http://schemas.microsoft.com/office/powerpoint/2010/main" val="271313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0F00BDE4-DFD2-4161-9FE6-6262BD59D612}"/>
              </a:ext>
            </a:extLst>
          </p:cNvPr>
          <p:cNvSpPr>
            <a:spLocks noGrp="1"/>
          </p:cNvSpPr>
          <p:nvPr>
            <p:ph type="ctrTitle"/>
          </p:nvPr>
        </p:nvSpPr>
        <p:spPr/>
        <p:txBody>
          <a:bodyPr anchor="ctr"/>
          <a:lstStyle/>
          <a:p>
            <a:r>
              <a:rPr lang="en-US" b="1" dirty="0"/>
              <a:t>Cognitive Test Anxiety</a:t>
            </a:r>
            <a:r>
              <a:rPr lang="en-US" dirty="0"/>
              <a:t>	</a:t>
            </a:r>
          </a:p>
        </p:txBody>
      </p:sp>
      <p:sp>
        <p:nvSpPr>
          <p:cNvPr id="5" name="Subtitle 4">
            <a:extLst>
              <a:ext uri="{FF2B5EF4-FFF2-40B4-BE49-F238E27FC236}">
                <a16:creationId xmlns:a16="http://schemas.microsoft.com/office/drawing/2014/main" id="{F1B996B6-74BE-4CD1-A926-F3259FD9247A}"/>
              </a:ext>
            </a:extLst>
          </p:cNvPr>
          <p:cNvSpPr>
            <a:spLocks noGrp="1"/>
          </p:cNvSpPr>
          <p:nvPr>
            <p:ph type="subTitle" idx="1"/>
          </p:nvPr>
        </p:nvSpPr>
        <p:spPr/>
        <p:txBody>
          <a:bodyPr/>
          <a:lstStyle/>
          <a:p>
            <a:r>
              <a:rPr lang="en-US" dirty="0"/>
              <a:t>Common symptoms:</a:t>
            </a:r>
          </a:p>
          <a:p>
            <a:r>
              <a:rPr lang="en-US" dirty="0"/>
              <a:t>Regularly comparing yourself to others, Brain fog or cannot remember, Dread of failure, Self pressure to perform better then others, Negative thoughts about past performance, Negative thoughts about self</a:t>
            </a:r>
          </a:p>
        </p:txBody>
      </p:sp>
      <p:sp>
        <p:nvSpPr>
          <p:cNvPr id="2" name="Slide Number Placeholder 1">
            <a:extLst>
              <a:ext uri="{FF2B5EF4-FFF2-40B4-BE49-F238E27FC236}">
                <a16:creationId xmlns:a16="http://schemas.microsoft.com/office/drawing/2014/main" id="{BDB8C818-DBA5-4DEE-8529-9BE01669C189}"/>
              </a:ext>
            </a:extLst>
          </p:cNvPr>
          <p:cNvSpPr>
            <a:spLocks noGrp="1"/>
          </p:cNvSpPr>
          <p:nvPr>
            <p:ph type="sldNum" sz="quarter" idx="12"/>
          </p:nvPr>
        </p:nvSpPr>
        <p:spPr/>
        <p:txBody>
          <a:bodyPr/>
          <a:lstStyle/>
          <a:p>
            <a:fld id="{263D748F-F82D-4EBD-A468-1628A6B62DB0}" type="slidenum">
              <a:rPr lang="en-US" smtClean="0"/>
              <a:t>3</a:t>
            </a:fld>
            <a:endParaRPr lang="en-US"/>
          </a:p>
        </p:txBody>
      </p:sp>
    </p:spTree>
    <p:extLst>
      <p:ext uri="{BB962C8B-B14F-4D97-AF65-F5344CB8AC3E}">
        <p14:creationId xmlns:p14="http://schemas.microsoft.com/office/powerpoint/2010/main" val="1936895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DD551AE7-5C85-468B-988C-D8FAB26F4516}"/>
              </a:ext>
            </a:extLst>
          </p:cNvPr>
          <p:cNvSpPr>
            <a:spLocks noGrp="1"/>
          </p:cNvSpPr>
          <p:nvPr>
            <p:ph type="ctrTitle"/>
          </p:nvPr>
        </p:nvSpPr>
        <p:spPr/>
        <p:txBody>
          <a:bodyPr anchor="ctr"/>
          <a:lstStyle/>
          <a:p>
            <a:r>
              <a:rPr lang="en-US" b="1" dirty="0"/>
              <a:t>Behavioral Test Anxiety</a:t>
            </a:r>
          </a:p>
        </p:txBody>
      </p:sp>
      <p:sp>
        <p:nvSpPr>
          <p:cNvPr id="4" name="Subtitle 3">
            <a:extLst>
              <a:ext uri="{FF2B5EF4-FFF2-40B4-BE49-F238E27FC236}">
                <a16:creationId xmlns:a16="http://schemas.microsoft.com/office/drawing/2014/main" id="{801E42D4-9FF8-4EA3-92AC-B80968BDE5CB}"/>
              </a:ext>
            </a:extLst>
          </p:cNvPr>
          <p:cNvSpPr>
            <a:spLocks noGrp="1"/>
          </p:cNvSpPr>
          <p:nvPr>
            <p:ph type="subTitle" idx="1"/>
          </p:nvPr>
        </p:nvSpPr>
        <p:spPr/>
        <p:txBody>
          <a:bodyPr/>
          <a:lstStyle/>
          <a:p>
            <a:r>
              <a:rPr lang="en-US" dirty="0"/>
              <a:t>Common symptoms:</a:t>
            </a:r>
          </a:p>
          <a:p>
            <a:r>
              <a:rPr lang="en-US" dirty="0"/>
              <a:t>Excessive fear, Depression or sadness, Self shame or shaming or others, Anger towards self or instructor/test administrator, Extreme disappointment of self and not able to move on or recover from it</a:t>
            </a:r>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4</a:t>
            </a:fld>
            <a:endParaRPr lang="en-US"/>
          </a:p>
        </p:txBody>
      </p:sp>
    </p:spTree>
    <p:extLst>
      <p:ext uri="{BB962C8B-B14F-4D97-AF65-F5344CB8AC3E}">
        <p14:creationId xmlns:p14="http://schemas.microsoft.com/office/powerpoint/2010/main" val="135623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2033EA1D-3F99-4584-8E22-E897F80D93DB}"/>
              </a:ext>
            </a:extLst>
          </p:cNvPr>
          <p:cNvSpPr>
            <a:spLocks noGrp="1"/>
          </p:cNvSpPr>
          <p:nvPr>
            <p:ph type="ctrTitle"/>
          </p:nvPr>
        </p:nvSpPr>
        <p:spPr/>
        <p:txBody>
          <a:bodyPr anchor="ctr"/>
          <a:lstStyle/>
          <a:p>
            <a:r>
              <a:rPr lang="en-US" b="1" dirty="0"/>
              <a:t>Physiological Test Anxiety</a:t>
            </a:r>
          </a:p>
        </p:txBody>
      </p:sp>
      <p:sp>
        <p:nvSpPr>
          <p:cNvPr id="4" name="Subtitle 3">
            <a:extLst>
              <a:ext uri="{FF2B5EF4-FFF2-40B4-BE49-F238E27FC236}">
                <a16:creationId xmlns:a16="http://schemas.microsoft.com/office/drawing/2014/main" id="{0F147C9F-5F18-4A13-A373-6A080B3105B9}"/>
              </a:ext>
            </a:extLst>
          </p:cNvPr>
          <p:cNvSpPr>
            <a:spLocks noGrp="1"/>
          </p:cNvSpPr>
          <p:nvPr>
            <p:ph type="subTitle" idx="1"/>
          </p:nvPr>
        </p:nvSpPr>
        <p:spPr/>
        <p:txBody>
          <a:bodyPr/>
          <a:lstStyle/>
          <a:p>
            <a:r>
              <a:rPr lang="en-US" dirty="0"/>
              <a:t>Common symptoms:</a:t>
            </a:r>
          </a:p>
          <a:p>
            <a:r>
              <a:rPr lang="en-US" dirty="0"/>
              <a:t>Nausea, Dizziness, Difficulty breathing, Headaches, Muscle pain or tension, Excessing sweating, Feeling of being hot or overly warm</a:t>
            </a:r>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5</a:t>
            </a:fld>
            <a:endParaRPr lang="en-US"/>
          </a:p>
        </p:txBody>
      </p:sp>
    </p:spTree>
    <p:extLst>
      <p:ext uri="{BB962C8B-B14F-4D97-AF65-F5344CB8AC3E}">
        <p14:creationId xmlns:p14="http://schemas.microsoft.com/office/powerpoint/2010/main" val="3288016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91C57BE0-42B9-4CAD-AD64-7D4352632E1D}"/>
              </a:ext>
            </a:extLst>
          </p:cNvPr>
          <p:cNvSpPr>
            <a:spLocks noGrp="1"/>
          </p:cNvSpPr>
          <p:nvPr>
            <p:ph type="title"/>
          </p:nvPr>
        </p:nvSpPr>
        <p:spPr/>
        <p:txBody>
          <a:bodyPr anchor="ctr"/>
          <a:lstStyle/>
          <a:p>
            <a:pPr algn="ctr"/>
            <a:r>
              <a:rPr lang="en-US" dirty="0"/>
              <a:t>Find your</a:t>
            </a:r>
            <a:br>
              <a:rPr lang="en-US" dirty="0"/>
            </a:br>
            <a:r>
              <a:rPr lang="en-US" dirty="0"/>
              <a:t> </a:t>
            </a:r>
            <a:r>
              <a:rPr lang="en-US" sz="8000" b="1" dirty="0"/>
              <a:t>“</a:t>
            </a:r>
            <a:r>
              <a:rPr lang="en-US" sz="8000" b="1" dirty="0">
                <a:solidFill>
                  <a:schemeClr val="accent5">
                    <a:lumMod val="40000"/>
                    <a:lumOff val="60000"/>
                  </a:schemeClr>
                </a:solidFill>
              </a:rPr>
              <a:t>Study Niche</a:t>
            </a:r>
            <a:r>
              <a:rPr lang="en-US" sz="8000" b="1" dirty="0"/>
              <a:t>”</a:t>
            </a:r>
            <a:br>
              <a:rPr lang="en-US" sz="8000" b="1" dirty="0"/>
            </a:br>
            <a:r>
              <a:rPr lang="en-US" dirty="0"/>
              <a:t> and use it!</a:t>
            </a:r>
          </a:p>
        </p:txBody>
      </p:sp>
      <p:sp>
        <p:nvSpPr>
          <p:cNvPr id="4" name="Text Placeholder 3">
            <a:extLst>
              <a:ext uri="{FF2B5EF4-FFF2-40B4-BE49-F238E27FC236}">
                <a16:creationId xmlns:a16="http://schemas.microsoft.com/office/drawing/2014/main" id="{72BD25FA-FD4A-40DC-B4F3-412A322DEAAD}"/>
              </a:ext>
            </a:extLst>
          </p:cNvPr>
          <p:cNvSpPr>
            <a:spLocks noGrp="1"/>
          </p:cNvSpPr>
          <p:nvPr>
            <p:ph type="body" idx="1"/>
          </p:nvPr>
        </p:nvSpPr>
        <p:spPr/>
        <p:txBody>
          <a:bodyPr>
            <a:normAutofit lnSpcReduction="10000"/>
          </a:bodyPr>
          <a:lstStyle/>
          <a:p>
            <a:r>
              <a:rPr lang="en-US" b="1" i="1" u="sng" dirty="0">
                <a:solidFill>
                  <a:schemeClr val="tx1"/>
                </a:solidFill>
              </a:rPr>
              <a:t>Niche</a:t>
            </a:r>
            <a:r>
              <a:rPr lang="en-US" dirty="0">
                <a:solidFill>
                  <a:schemeClr val="tx1"/>
                </a:solidFill>
              </a:rPr>
              <a:t> – A position or activity that suits your talents and/or personality that makes something your own.  </a:t>
            </a:r>
          </a:p>
          <a:p>
            <a:r>
              <a:rPr lang="en-US" b="1" i="1" u="sng" dirty="0">
                <a:solidFill>
                  <a:schemeClr val="tx1"/>
                </a:solidFill>
              </a:rPr>
              <a:t>“Study Niche” </a:t>
            </a:r>
            <a:r>
              <a:rPr lang="en-US" dirty="0">
                <a:solidFill>
                  <a:schemeClr val="tx1"/>
                </a:solidFill>
              </a:rPr>
              <a:t>– Your ability to retain content through individual, group, quietness, noise-filled and/or location based study habits.  </a:t>
            </a:r>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6</a:t>
            </a:fld>
            <a:endParaRPr lang="en-US"/>
          </a:p>
        </p:txBody>
      </p:sp>
    </p:spTree>
    <p:extLst>
      <p:ext uri="{BB962C8B-B14F-4D97-AF65-F5344CB8AC3E}">
        <p14:creationId xmlns:p14="http://schemas.microsoft.com/office/powerpoint/2010/main" val="47241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8" name="Title 7">
            <a:extLst>
              <a:ext uri="{FF2B5EF4-FFF2-40B4-BE49-F238E27FC236}">
                <a16:creationId xmlns:a16="http://schemas.microsoft.com/office/drawing/2014/main" id="{286EB041-4D44-44BA-8B02-586A0B56A69C}"/>
              </a:ext>
            </a:extLst>
          </p:cNvPr>
          <p:cNvSpPr>
            <a:spLocks noGrp="1"/>
          </p:cNvSpPr>
          <p:nvPr>
            <p:ph type="title"/>
          </p:nvPr>
        </p:nvSpPr>
        <p:spPr/>
        <p:txBody>
          <a:bodyPr/>
          <a:lstStyle/>
          <a:p>
            <a:pPr algn="ctr"/>
            <a:r>
              <a:rPr lang="en-US" b="1" dirty="0">
                <a:solidFill>
                  <a:schemeClr val="accent5">
                    <a:lumMod val="40000"/>
                    <a:lumOff val="60000"/>
                  </a:schemeClr>
                </a:solidFill>
              </a:rPr>
              <a:t>Ways to Overcome Test Anxiety - Before</a:t>
            </a:r>
          </a:p>
        </p:txBody>
      </p:sp>
      <p:sp>
        <p:nvSpPr>
          <p:cNvPr id="9" name="Content Placeholder 8">
            <a:extLst>
              <a:ext uri="{FF2B5EF4-FFF2-40B4-BE49-F238E27FC236}">
                <a16:creationId xmlns:a16="http://schemas.microsoft.com/office/drawing/2014/main" id="{DC620645-B2E1-4648-8B0A-4255D2A44921}"/>
              </a:ext>
            </a:extLst>
          </p:cNvPr>
          <p:cNvSpPr>
            <a:spLocks noGrp="1"/>
          </p:cNvSpPr>
          <p:nvPr>
            <p:ph idx="1"/>
          </p:nvPr>
        </p:nvSpPr>
        <p:spPr/>
        <p:txBody>
          <a:bodyPr anchor="ctr">
            <a:normAutofit fontScale="70000" lnSpcReduction="20000"/>
          </a:bodyPr>
          <a:lstStyle/>
          <a:p>
            <a:r>
              <a:rPr lang="en-US" dirty="0">
                <a:solidFill>
                  <a:schemeClr val="accent5">
                    <a:lumMod val="40000"/>
                    <a:lumOff val="60000"/>
                  </a:schemeClr>
                </a:solidFill>
              </a:rPr>
              <a:t>Study efficiently - (quiet setting/prioritize/take breaks)</a:t>
            </a:r>
          </a:p>
          <a:p>
            <a:r>
              <a:rPr lang="en-US" dirty="0">
                <a:solidFill>
                  <a:schemeClr val="accent5">
                    <a:lumMod val="40000"/>
                    <a:lumOff val="60000"/>
                  </a:schemeClr>
                </a:solidFill>
              </a:rPr>
              <a:t>Study early and often – helps with memory retention</a:t>
            </a:r>
          </a:p>
          <a:p>
            <a:r>
              <a:rPr lang="en-US" dirty="0">
                <a:solidFill>
                  <a:schemeClr val="accent5">
                    <a:lumMod val="40000"/>
                    <a:lumOff val="60000"/>
                  </a:schemeClr>
                </a:solidFill>
              </a:rPr>
              <a:t>Group study – discuss with other students</a:t>
            </a:r>
          </a:p>
          <a:p>
            <a:r>
              <a:rPr lang="en-US" dirty="0">
                <a:solidFill>
                  <a:schemeClr val="accent5">
                    <a:lumMod val="40000"/>
                    <a:lumOff val="60000"/>
                  </a:schemeClr>
                </a:solidFill>
              </a:rPr>
              <a:t>Take detailed notes and utilize them</a:t>
            </a:r>
          </a:p>
          <a:p>
            <a:r>
              <a:rPr lang="en-US" dirty="0">
                <a:solidFill>
                  <a:schemeClr val="accent5">
                    <a:lumMod val="40000"/>
                    <a:lumOff val="60000"/>
                  </a:schemeClr>
                </a:solidFill>
              </a:rPr>
              <a:t>Be in frequent contact with instructor – ask questions and discuss content</a:t>
            </a:r>
          </a:p>
          <a:p>
            <a:r>
              <a:rPr lang="en-US" dirty="0">
                <a:solidFill>
                  <a:schemeClr val="accent5">
                    <a:lumMod val="40000"/>
                    <a:lumOff val="60000"/>
                  </a:schemeClr>
                </a:solidFill>
              </a:rPr>
              <a:t>Get plenty of sleep before exam</a:t>
            </a:r>
          </a:p>
          <a:p>
            <a:r>
              <a:rPr lang="en-US" dirty="0">
                <a:solidFill>
                  <a:schemeClr val="accent5">
                    <a:lumMod val="40000"/>
                    <a:lumOff val="60000"/>
                  </a:schemeClr>
                </a:solidFill>
              </a:rPr>
              <a:t>Eat nutritiously – high protein/plenty of water</a:t>
            </a:r>
          </a:p>
          <a:p>
            <a:r>
              <a:rPr lang="en-US" dirty="0">
                <a:solidFill>
                  <a:schemeClr val="accent5">
                    <a:lumMod val="40000"/>
                    <a:lumOff val="60000"/>
                  </a:schemeClr>
                </a:solidFill>
              </a:rPr>
              <a:t>Get to testing site early</a:t>
            </a:r>
          </a:p>
          <a:p>
            <a:r>
              <a:rPr lang="en-US" dirty="0">
                <a:solidFill>
                  <a:schemeClr val="accent5">
                    <a:lumMod val="40000"/>
                    <a:lumOff val="60000"/>
                  </a:schemeClr>
                </a:solidFill>
              </a:rPr>
              <a:t>Challenge self to do best – not perfection</a:t>
            </a:r>
          </a:p>
          <a:p>
            <a:r>
              <a:rPr lang="en-US" dirty="0">
                <a:solidFill>
                  <a:schemeClr val="accent5">
                    <a:lumMod val="40000"/>
                    <a:lumOff val="60000"/>
                  </a:schemeClr>
                </a:solidFill>
              </a:rPr>
              <a:t>Breathing exercises/meditation</a:t>
            </a:r>
          </a:p>
          <a:p>
            <a:endParaRPr lang="en-US" dirty="0"/>
          </a:p>
        </p:txBody>
      </p:sp>
      <p:sp>
        <p:nvSpPr>
          <p:cNvPr id="11" name="Content Placeholder 10">
            <a:extLst>
              <a:ext uri="{FF2B5EF4-FFF2-40B4-BE49-F238E27FC236}">
                <a16:creationId xmlns:a16="http://schemas.microsoft.com/office/drawing/2014/main" id="{CA93054E-32BB-46C2-B7C0-44F3582110E3}"/>
              </a:ext>
            </a:extLst>
          </p:cNvPr>
          <p:cNvSpPr>
            <a:spLocks noGrp="1"/>
          </p:cNvSpPr>
          <p:nvPr>
            <p:ph type="body" sz="half" idx="2"/>
          </p:nvPr>
        </p:nvSpPr>
        <p:spPr>
          <a:xfrm>
            <a:off x="839788" y="2049462"/>
            <a:ext cx="3932237" cy="3811588"/>
          </a:xfrm>
        </p:spPr>
        <p:txBody>
          <a:bodyPr/>
          <a:lstStyle/>
          <a:p>
            <a:endParaRPr lang="en-US"/>
          </a:p>
          <a:p>
            <a:endParaRPr lang="en-US" dirty="0"/>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pPr/>
              <a:t>7</a:t>
            </a:fld>
            <a:endParaRPr lang="en-US"/>
          </a:p>
        </p:txBody>
      </p:sp>
      <p:pic>
        <p:nvPicPr>
          <p:cNvPr id="1028" name="Picture 4" descr="Students Studying Images - Free Download on Freepik">
            <a:extLst>
              <a:ext uri="{FF2B5EF4-FFF2-40B4-BE49-F238E27FC236}">
                <a16:creationId xmlns:a16="http://schemas.microsoft.com/office/drawing/2014/main" id="{6291AF58-0D89-42E5-9101-E227586607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766" y="2146300"/>
            <a:ext cx="4609240" cy="3312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88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3" name="Title 2">
            <a:extLst>
              <a:ext uri="{FF2B5EF4-FFF2-40B4-BE49-F238E27FC236}">
                <a16:creationId xmlns:a16="http://schemas.microsoft.com/office/drawing/2014/main" id="{9C45C7F9-D498-42A4-A819-7909F35B8301}"/>
              </a:ext>
            </a:extLst>
          </p:cNvPr>
          <p:cNvSpPr>
            <a:spLocks noGrp="1"/>
          </p:cNvSpPr>
          <p:nvPr>
            <p:ph type="title"/>
          </p:nvPr>
        </p:nvSpPr>
        <p:spPr>
          <a:xfrm>
            <a:off x="839788" y="457200"/>
            <a:ext cx="4592924" cy="1600200"/>
          </a:xfrm>
        </p:spPr>
        <p:txBody>
          <a:bodyPr anchor="b">
            <a:normAutofit/>
          </a:bodyPr>
          <a:lstStyle/>
          <a:p>
            <a:pPr algn="ctr"/>
            <a:r>
              <a:rPr lang="en-US" sz="4000" b="1" dirty="0">
                <a:solidFill>
                  <a:schemeClr val="bg1">
                    <a:lumMod val="95000"/>
                  </a:schemeClr>
                </a:solidFill>
              </a:rPr>
              <a:t>How to memorize</a:t>
            </a:r>
          </a:p>
        </p:txBody>
      </p:sp>
      <p:sp>
        <p:nvSpPr>
          <p:cNvPr id="5" name="Text Placeholder 4">
            <a:extLst>
              <a:ext uri="{FF2B5EF4-FFF2-40B4-BE49-F238E27FC236}">
                <a16:creationId xmlns:a16="http://schemas.microsoft.com/office/drawing/2014/main" id="{A254C6F6-D839-4E63-99A1-6F1A8A046209}"/>
              </a:ext>
            </a:extLst>
          </p:cNvPr>
          <p:cNvSpPr>
            <a:spLocks noGrp="1"/>
          </p:cNvSpPr>
          <p:nvPr>
            <p:ph type="body" sz="half" idx="2"/>
          </p:nvPr>
        </p:nvSpPr>
        <p:spPr>
          <a:xfrm>
            <a:off x="1500475" y="2089693"/>
            <a:ext cx="3932237" cy="3811588"/>
          </a:xfrm>
        </p:spPr>
        <p:txBody>
          <a:bodyPr/>
          <a:lstStyle/>
          <a:p>
            <a:endParaRPr lang="en-US" dirty="0"/>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t>8</a:t>
            </a:fld>
            <a:endParaRPr lang="en-US"/>
          </a:p>
        </p:txBody>
      </p:sp>
      <p:pic>
        <p:nvPicPr>
          <p:cNvPr id="2056" name="Picture 8" descr="No photo description available.">
            <a:extLst>
              <a:ext uri="{FF2B5EF4-FFF2-40B4-BE49-F238E27FC236}">
                <a16:creationId xmlns:a16="http://schemas.microsoft.com/office/drawing/2014/main" id="{678556EA-0613-4D98-AB3A-07DB31152F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4066" y="358486"/>
            <a:ext cx="4810125" cy="591300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erdy brain Nerdy cartoon brain adjusting glasses. Vector clip art illustration with simple gradients. All in a single layer. brain cartoon stock illustrations">
            <a:extLst>
              <a:ext uri="{FF2B5EF4-FFF2-40B4-BE49-F238E27FC236}">
                <a16:creationId xmlns:a16="http://schemas.microsoft.com/office/drawing/2014/main" id="{A167795D-87AD-4D24-ABF3-5AC1833867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789" y="2089692"/>
            <a:ext cx="4592924"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92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3155683-85EB-4C3C-9696-F015DD835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502" y="180172"/>
            <a:ext cx="4134902" cy="594268"/>
          </a:xfrm>
          <a:prstGeom prst="rect">
            <a:avLst/>
          </a:prstGeom>
        </p:spPr>
      </p:pic>
      <p:sp>
        <p:nvSpPr>
          <p:cNvPr id="8" name="Title 7">
            <a:extLst>
              <a:ext uri="{FF2B5EF4-FFF2-40B4-BE49-F238E27FC236}">
                <a16:creationId xmlns:a16="http://schemas.microsoft.com/office/drawing/2014/main" id="{286EB041-4D44-44BA-8B02-586A0B56A69C}"/>
              </a:ext>
            </a:extLst>
          </p:cNvPr>
          <p:cNvSpPr>
            <a:spLocks noGrp="1"/>
          </p:cNvSpPr>
          <p:nvPr>
            <p:ph type="title"/>
          </p:nvPr>
        </p:nvSpPr>
        <p:spPr/>
        <p:txBody>
          <a:bodyPr anchor="b"/>
          <a:lstStyle/>
          <a:p>
            <a:pPr algn="ctr"/>
            <a:r>
              <a:rPr lang="en-US" b="1" dirty="0">
                <a:solidFill>
                  <a:schemeClr val="accent5">
                    <a:lumMod val="40000"/>
                    <a:lumOff val="60000"/>
                  </a:schemeClr>
                </a:solidFill>
              </a:rPr>
              <a:t>Ways to Overcome Test Anxiety - During</a:t>
            </a:r>
            <a:endParaRPr lang="en-US" b="1" dirty="0"/>
          </a:p>
        </p:txBody>
      </p:sp>
      <p:sp>
        <p:nvSpPr>
          <p:cNvPr id="4" name="Content Placeholder 3">
            <a:extLst>
              <a:ext uri="{FF2B5EF4-FFF2-40B4-BE49-F238E27FC236}">
                <a16:creationId xmlns:a16="http://schemas.microsoft.com/office/drawing/2014/main" id="{CA8A37FA-8C75-427D-A26E-6FC04B8235DB}"/>
              </a:ext>
            </a:extLst>
          </p:cNvPr>
          <p:cNvSpPr>
            <a:spLocks noGrp="1"/>
          </p:cNvSpPr>
          <p:nvPr>
            <p:ph idx="1"/>
          </p:nvPr>
        </p:nvSpPr>
        <p:spPr/>
        <p:txBody>
          <a:bodyPr anchor="ctr">
            <a:normAutofit lnSpcReduction="10000"/>
          </a:bodyPr>
          <a:lstStyle/>
          <a:p>
            <a:pPr lvl="0"/>
            <a:r>
              <a:rPr lang="en-US" sz="2200" dirty="0">
                <a:solidFill>
                  <a:schemeClr val="accent5">
                    <a:lumMod val="40000"/>
                    <a:lumOff val="60000"/>
                  </a:schemeClr>
                </a:solidFill>
              </a:rPr>
              <a:t>Read test material carefully/follow instructions thoroughly</a:t>
            </a:r>
          </a:p>
          <a:p>
            <a:pPr lvl="0"/>
            <a:r>
              <a:rPr lang="en-US" sz="2200" dirty="0">
                <a:solidFill>
                  <a:schemeClr val="accent5">
                    <a:lumMod val="40000"/>
                    <a:lumOff val="60000"/>
                  </a:schemeClr>
                </a:solidFill>
              </a:rPr>
              <a:t>Keep track of time during exam</a:t>
            </a:r>
          </a:p>
          <a:p>
            <a:pPr lvl="0"/>
            <a:r>
              <a:rPr lang="en-US" sz="2200" dirty="0">
                <a:solidFill>
                  <a:schemeClr val="accent5">
                    <a:lumMod val="40000"/>
                    <a:lumOff val="60000"/>
                  </a:schemeClr>
                </a:solidFill>
              </a:rPr>
              <a:t>Tackle easier questions first</a:t>
            </a:r>
          </a:p>
          <a:p>
            <a:pPr lvl="0"/>
            <a:r>
              <a:rPr lang="en-US" sz="2200" dirty="0">
                <a:solidFill>
                  <a:schemeClr val="accent5">
                    <a:lumMod val="40000"/>
                    <a:lumOff val="60000"/>
                  </a:schemeClr>
                </a:solidFill>
              </a:rPr>
              <a:t>Flag questions you are unsure of to return to later</a:t>
            </a:r>
          </a:p>
          <a:p>
            <a:pPr lvl="0"/>
            <a:r>
              <a:rPr lang="en-US" sz="2200" dirty="0">
                <a:solidFill>
                  <a:schemeClr val="accent5">
                    <a:lumMod val="40000"/>
                    <a:lumOff val="60000"/>
                  </a:schemeClr>
                </a:solidFill>
              </a:rPr>
              <a:t>Make sure understand question before choosing answer</a:t>
            </a:r>
          </a:p>
          <a:p>
            <a:pPr lvl="0"/>
            <a:r>
              <a:rPr lang="en-US" sz="2200" dirty="0">
                <a:solidFill>
                  <a:schemeClr val="accent5">
                    <a:lumMod val="40000"/>
                    <a:lumOff val="60000"/>
                  </a:schemeClr>
                </a:solidFill>
              </a:rPr>
              <a:t>Use scratch paper (if allowed) to help organize thoughts</a:t>
            </a:r>
          </a:p>
          <a:p>
            <a:pPr lvl="0"/>
            <a:r>
              <a:rPr lang="en-US" sz="2200" dirty="0">
                <a:solidFill>
                  <a:schemeClr val="accent5">
                    <a:lumMod val="40000"/>
                    <a:lumOff val="60000"/>
                  </a:schemeClr>
                </a:solidFill>
              </a:rPr>
              <a:t>Ignore those that finish exam early – early does not always mean correct</a:t>
            </a:r>
          </a:p>
          <a:p>
            <a:pPr lvl="0"/>
            <a:r>
              <a:rPr lang="en-US" sz="2200" dirty="0">
                <a:solidFill>
                  <a:schemeClr val="accent5">
                    <a:lumMod val="40000"/>
                    <a:lumOff val="60000"/>
                  </a:schemeClr>
                </a:solidFill>
              </a:rPr>
              <a:t>Check over exam before submitting to make sure all questions answered, etc</a:t>
            </a:r>
            <a:r>
              <a:rPr lang="en-US" sz="2600" dirty="0">
                <a:solidFill>
                  <a:schemeClr val="accent5">
                    <a:lumMod val="40000"/>
                    <a:lumOff val="60000"/>
                  </a:schemeClr>
                </a:solidFill>
              </a:rPr>
              <a:t>.</a:t>
            </a:r>
          </a:p>
          <a:p>
            <a:pPr marL="0" indent="0">
              <a:buNone/>
            </a:pPr>
            <a:endParaRPr lang="en-US" dirty="0"/>
          </a:p>
        </p:txBody>
      </p:sp>
      <p:pic>
        <p:nvPicPr>
          <p:cNvPr id="5" name="Picture 4">
            <a:extLst>
              <a:ext uri="{FF2B5EF4-FFF2-40B4-BE49-F238E27FC236}">
                <a16:creationId xmlns:a16="http://schemas.microsoft.com/office/drawing/2014/main" id="{384FE958-CFE5-4E50-8220-17276B64BFD7}"/>
              </a:ext>
            </a:extLst>
          </p:cNvPr>
          <p:cNvPicPr>
            <a:picLocks noChangeAspect="1"/>
          </p:cNvPicPr>
          <p:nvPr/>
        </p:nvPicPr>
        <p:blipFill>
          <a:blip r:embed="rId3"/>
          <a:stretch>
            <a:fillRect/>
          </a:stretch>
        </p:blipFill>
        <p:spPr>
          <a:xfrm>
            <a:off x="836612" y="2057400"/>
            <a:ext cx="3932237" cy="3960091"/>
          </a:xfrm>
          <a:prstGeom prst="rect">
            <a:avLst/>
          </a:prstGeom>
        </p:spPr>
      </p:pic>
      <p:sp>
        <p:nvSpPr>
          <p:cNvPr id="9" name="Content Placeholder 8">
            <a:extLst>
              <a:ext uri="{FF2B5EF4-FFF2-40B4-BE49-F238E27FC236}">
                <a16:creationId xmlns:a16="http://schemas.microsoft.com/office/drawing/2014/main" id="{DC620645-B2E1-4648-8B0A-4255D2A44921}"/>
              </a:ext>
            </a:extLst>
          </p:cNvPr>
          <p:cNvSpPr>
            <a:spLocks noGrp="1"/>
          </p:cNvSpPr>
          <p:nvPr>
            <p:ph type="body" sz="half" idx="2"/>
          </p:nvPr>
        </p:nvSpPr>
        <p:spPr>
          <a:xfrm>
            <a:off x="836612" y="2057400"/>
            <a:ext cx="3932237" cy="3960091"/>
          </a:xfrm>
        </p:spPr>
        <p:txBody>
          <a:bodyPr>
            <a:normAutofit/>
          </a:bodyPr>
          <a:lstStyle/>
          <a:p>
            <a:r>
              <a:rPr lang="en-US" dirty="0"/>
              <a:t> </a:t>
            </a:r>
          </a:p>
        </p:txBody>
      </p:sp>
      <p:sp>
        <p:nvSpPr>
          <p:cNvPr id="2" name="Slide Number Placeholder 1">
            <a:extLst>
              <a:ext uri="{FF2B5EF4-FFF2-40B4-BE49-F238E27FC236}">
                <a16:creationId xmlns:a16="http://schemas.microsoft.com/office/drawing/2014/main" id="{0967A96B-EBF1-44F7-AA0A-4EDDFC0D3557}"/>
              </a:ext>
            </a:extLst>
          </p:cNvPr>
          <p:cNvSpPr>
            <a:spLocks noGrp="1"/>
          </p:cNvSpPr>
          <p:nvPr>
            <p:ph type="sldNum" sz="quarter" idx="12"/>
          </p:nvPr>
        </p:nvSpPr>
        <p:spPr/>
        <p:txBody>
          <a:bodyPr/>
          <a:lstStyle/>
          <a:p>
            <a:fld id="{263D748F-F82D-4EBD-A468-1628A6B62DB0}" type="slidenum">
              <a:rPr lang="en-US" smtClean="0"/>
              <a:pPr/>
              <a:t>9</a:t>
            </a:fld>
            <a:endParaRPr lang="en-US"/>
          </a:p>
        </p:txBody>
      </p:sp>
    </p:spTree>
    <p:extLst>
      <p:ext uri="{BB962C8B-B14F-4D97-AF65-F5344CB8AC3E}">
        <p14:creationId xmlns:p14="http://schemas.microsoft.com/office/powerpoint/2010/main" val="4230830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960</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vt:lpstr>
      <vt:lpstr>Calibri</vt:lpstr>
      <vt:lpstr>Calibri Light</vt:lpstr>
      <vt:lpstr>Office Theme</vt:lpstr>
      <vt:lpstr>Test Preparation  and  Test Taking</vt:lpstr>
      <vt:lpstr>What it Test Anxiety?</vt:lpstr>
      <vt:lpstr>Cognitive Test Anxiety </vt:lpstr>
      <vt:lpstr>Behavioral Test Anxiety</vt:lpstr>
      <vt:lpstr>Physiological Test Anxiety</vt:lpstr>
      <vt:lpstr>Find your  “Study Niche”  and use it!</vt:lpstr>
      <vt:lpstr>Ways to Overcome Test Anxiety - Before</vt:lpstr>
      <vt:lpstr>How to memorize</vt:lpstr>
      <vt:lpstr>Ways to Overcome Test Anxiety - During</vt:lpstr>
      <vt:lpstr>Review and Reward</vt:lpstr>
      <vt:lpstr>Review - Ways to Overcome Test Anxiety</vt:lpstr>
      <vt:lpstr>Testing and Evaluation Operations (TEO)</vt:lpstr>
      <vt:lpstr>Testing and Evaluation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Carrie E Gossett</dc:creator>
  <cp:lastModifiedBy>Carrie E Gossett</cp:lastModifiedBy>
  <cp:revision>32</cp:revision>
  <dcterms:created xsi:type="dcterms:W3CDTF">2023-06-15T20:33:22Z</dcterms:created>
  <dcterms:modified xsi:type="dcterms:W3CDTF">2024-03-07T14:55:28Z</dcterms:modified>
</cp:coreProperties>
</file>